
<file path=[Content_Types].xml><?xml version="1.0" encoding="utf-8"?>
<Types xmlns="http://schemas.openxmlformats.org/package/2006/content-types">
  <Default Extension="jpeg" ContentType="image/jpeg"/>
  <Default Extension="jpg"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19.jpg" ContentType="image/jpe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59" r:id="rId5"/>
    <p:sldId id="260" r:id="rId6"/>
    <p:sldId id="262" r:id="rId7"/>
    <p:sldId id="264" r:id="rId8"/>
    <p:sldId id="263" r:id="rId9"/>
    <p:sldId id="265"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60" autoAdjust="0"/>
    <p:restoredTop sz="85085" autoAdjust="0"/>
  </p:normalViewPr>
  <p:slideViewPr>
    <p:cSldViewPr snapToGrid="0">
      <p:cViewPr>
        <p:scale>
          <a:sx n="81" d="100"/>
          <a:sy n="81" d="100"/>
        </p:scale>
        <p:origin x="907" y="62"/>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23163A-C864-40F0-967D-D128C963840A}" type="datetimeFigureOut">
              <a:rPr lang="en-US" smtClean="0"/>
              <a:t>7/11/2024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30DCCE-CD82-4FFD-98B1-117D4B8539C0}" type="slidenum">
              <a:rPr lang="en-US" smtClean="0"/>
              <a:t>‹#›</a:t>
            </a:fld>
            <a:endParaRPr lang="en-US"/>
          </a:p>
        </p:txBody>
      </p:sp>
    </p:spTree>
    <p:extLst>
      <p:ext uri="{BB962C8B-B14F-4D97-AF65-F5344CB8AC3E}">
        <p14:creationId xmlns:p14="http://schemas.microsoft.com/office/powerpoint/2010/main" val="3480643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case study for today's presentation is Ethiopia, which is mostly known for its coffee in the community. We decided to show you a picture of Ethiopian nature for the first slide to give you an idea of ​​where we are going to discuss.</a:t>
            </a:r>
          </a:p>
        </p:txBody>
      </p:sp>
      <p:sp>
        <p:nvSpPr>
          <p:cNvPr id="4" name="Slide Number Placeholder 3"/>
          <p:cNvSpPr>
            <a:spLocks noGrp="1"/>
          </p:cNvSpPr>
          <p:nvPr>
            <p:ph type="sldNum" sz="quarter" idx="5"/>
          </p:nvPr>
        </p:nvSpPr>
        <p:spPr/>
        <p:txBody>
          <a:bodyPr/>
          <a:lstStyle/>
          <a:p>
            <a:fld id="{5230DCCE-CD82-4FFD-98B1-117D4B8539C0}" type="slidenum">
              <a:rPr lang="en-US" smtClean="0"/>
              <a:t>2</a:t>
            </a:fld>
            <a:endParaRPr lang="en-US"/>
          </a:p>
        </p:txBody>
      </p:sp>
    </p:spTree>
    <p:extLst>
      <p:ext uri="{BB962C8B-B14F-4D97-AF65-F5344CB8AC3E}">
        <p14:creationId xmlns:p14="http://schemas.microsoft.com/office/powerpoint/2010/main" val="1933073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Ethiopia, officially the Federal Democratic Republic of Ethiopia, is a landlocked country located in the Horn of Africa region of East Africa. It shares borders with Eritrea to the north, Djibouti to the northeast, Somalia to the East, Kenya to the South, South Sudan to the West, and Sudan to the Northwest.</a:t>
            </a:r>
          </a:p>
          <a:p>
            <a:endParaRPr lang="en-US" dirty="0"/>
          </a:p>
        </p:txBody>
      </p:sp>
      <p:sp>
        <p:nvSpPr>
          <p:cNvPr id="4" name="Slide Number Placeholder 3"/>
          <p:cNvSpPr>
            <a:spLocks noGrp="1"/>
          </p:cNvSpPr>
          <p:nvPr>
            <p:ph type="sldNum" sz="quarter" idx="5"/>
          </p:nvPr>
        </p:nvSpPr>
        <p:spPr/>
        <p:txBody>
          <a:bodyPr/>
          <a:lstStyle/>
          <a:p>
            <a:fld id="{5230DCCE-CD82-4FFD-98B1-117D4B8539C0}" type="slidenum">
              <a:rPr lang="en-US" smtClean="0"/>
              <a:t>3</a:t>
            </a:fld>
            <a:endParaRPr lang="en-US"/>
          </a:p>
        </p:txBody>
      </p:sp>
    </p:spTree>
    <p:extLst>
      <p:ext uri="{BB962C8B-B14F-4D97-AF65-F5344CB8AC3E}">
        <p14:creationId xmlns:p14="http://schemas.microsoft.com/office/powerpoint/2010/main" val="297232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Weyib</a:t>
            </a:r>
            <a:r>
              <a:rPr lang="en-US" dirty="0"/>
              <a:t> River drains roughly 3611 km2 in Ethiopia’s </a:t>
            </a:r>
            <a:r>
              <a:rPr lang="en-US" dirty="0" err="1"/>
              <a:t>Genale</a:t>
            </a:r>
            <a:r>
              <a:rPr lang="en-US" dirty="0"/>
              <a:t> </a:t>
            </a:r>
            <a:r>
              <a:rPr lang="en-US" dirty="0" err="1"/>
              <a:t>Dawa</a:t>
            </a:r>
            <a:r>
              <a:rPr lang="en-US" dirty="0"/>
              <a:t> River Basin lies between 6.83° to 7.46°N latitude and 39.53° to 40.50°E longitude (Figure 1). The topography ranges from 1739 m in the lower reach to 4346 m above mean sea level in the highland of Bale Mountains National Park.</a:t>
            </a:r>
          </a:p>
        </p:txBody>
      </p:sp>
      <p:sp>
        <p:nvSpPr>
          <p:cNvPr id="4" name="Slide Number Placeholder 3"/>
          <p:cNvSpPr>
            <a:spLocks noGrp="1"/>
          </p:cNvSpPr>
          <p:nvPr>
            <p:ph type="sldNum" sz="quarter" idx="5"/>
          </p:nvPr>
        </p:nvSpPr>
        <p:spPr/>
        <p:txBody>
          <a:bodyPr/>
          <a:lstStyle/>
          <a:p>
            <a:fld id="{5230DCCE-CD82-4FFD-98B1-117D4B8539C0}" type="slidenum">
              <a:rPr lang="en-US" smtClean="0"/>
              <a:t>4</a:t>
            </a:fld>
            <a:endParaRPr lang="en-US"/>
          </a:p>
        </p:txBody>
      </p:sp>
    </p:spTree>
    <p:extLst>
      <p:ext uri="{BB962C8B-B14F-4D97-AF65-F5344CB8AC3E}">
        <p14:creationId xmlns:p14="http://schemas.microsoft.com/office/powerpoint/2010/main" val="3203377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the conceptual framework of the methodology we will discuss. At first it seams a little bit complicated and maybe you'll be confused</a:t>
            </a:r>
          </a:p>
        </p:txBody>
      </p:sp>
      <p:sp>
        <p:nvSpPr>
          <p:cNvPr id="4" name="Slide Number Placeholder 3"/>
          <p:cNvSpPr>
            <a:spLocks noGrp="1"/>
          </p:cNvSpPr>
          <p:nvPr>
            <p:ph type="sldNum" sz="quarter" idx="5"/>
          </p:nvPr>
        </p:nvSpPr>
        <p:spPr/>
        <p:txBody>
          <a:bodyPr/>
          <a:lstStyle/>
          <a:p>
            <a:fld id="{5230DCCE-CD82-4FFD-98B1-117D4B8539C0}" type="slidenum">
              <a:rPr lang="en-US" smtClean="0"/>
              <a:t>5</a:t>
            </a:fld>
            <a:endParaRPr lang="en-US"/>
          </a:p>
        </p:txBody>
      </p:sp>
    </p:spTree>
    <p:extLst>
      <p:ext uri="{BB962C8B-B14F-4D97-AF65-F5344CB8AC3E}">
        <p14:creationId xmlns:p14="http://schemas.microsoft.com/office/powerpoint/2010/main" val="818802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Oi is the </a:t>
            </a:r>
            <a:r>
              <a:rPr lang="en-US" dirty="0" err="1"/>
              <a:t>i</a:t>
            </a:r>
            <a:r>
              <a:rPr lang="en-US" dirty="0"/>
              <a:t> </a:t>
            </a:r>
            <a:r>
              <a:rPr lang="en-US" dirty="0" err="1"/>
              <a:t>th</a:t>
            </a:r>
            <a:r>
              <a:rPr lang="en-US" dirty="0"/>
              <a:t> observed value, Pi is the </a:t>
            </a:r>
            <a:r>
              <a:rPr lang="en-US" dirty="0" err="1"/>
              <a:t>i</a:t>
            </a:r>
            <a:r>
              <a:rPr lang="en-US" dirty="0"/>
              <a:t> </a:t>
            </a:r>
            <a:r>
              <a:rPr lang="en-US" dirty="0" err="1"/>
              <a:t>th</a:t>
            </a:r>
            <a:r>
              <a:rPr lang="en-US" dirty="0"/>
              <a:t> model-simulated value, </a:t>
            </a:r>
            <a:r>
              <a:rPr lang="en-US" dirty="0" err="1"/>
              <a:t>Ois</a:t>
            </a:r>
            <a:r>
              <a:rPr lang="en-US" dirty="0"/>
              <a:t> the mean of observed data, </a:t>
            </a:r>
            <a:r>
              <a:rPr lang="en-US" dirty="0" err="1"/>
              <a:t>Pis</a:t>
            </a:r>
            <a:r>
              <a:rPr lang="en-US" dirty="0"/>
              <a:t> the mean of the model-simulated value and n is the number of observations.</a:t>
            </a:r>
          </a:p>
          <a:p>
            <a:endParaRPr lang="en-US" dirty="0"/>
          </a:p>
          <a:p>
            <a:endParaRPr lang="en-US" dirty="0"/>
          </a:p>
          <a:p>
            <a:r>
              <a:rPr lang="en-US" dirty="0"/>
              <a:t>coefficient of determination (R2 ) and Nash-Sutcliff Efficiency (NSE). The values of NSE range from -∞ to 1; the higher the value the better agreement</a:t>
            </a:r>
          </a:p>
        </p:txBody>
      </p:sp>
      <p:sp>
        <p:nvSpPr>
          <p:cNvPr id="4" name="Slide Number Placeholder 3"/>
          <p:cNvSpPr>
            <a:spLocks noGrp="1"/>
          </p:cNvSpPr>
          <p:nvPr>
            <p:ph type="sldNum" sz="quarter" idx="5"/>
          </p:nvPr>
        </p:nvSpPr>
        <p:spPr/>
        <p:txBody>
          <a:bodyPr/>
          <a:lstStyle/>
          <a:p>
            <a:fld id="{5230DCCE-CD82-4FFD-98B1-117D4B8539C0}" type="slidenum">
              <a:rPr lang="en-US" smtClean="0"/>
              <a:t>6</a:t>
            </a:fld>
            <a:endParaRPr lang="en-US"/>
          </a:p>
        </p:txBody>
      </p:sp>
    </p:spTree>
    <p:extLst>
      <p:ext uri="{BB962C8B-B14F-4D97-AF65-F5344CB8AC3E}">
        <p14:creationId xmlns:p14="http://schemas.microsoft.com/office/powerpoint/2010/main" val="14065391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30DCCE-CD82-4FFD-98B1-117D4B8539C0}" type="slidenum">
              <a:rPr lang="en-US" smtClean="0"/>
              <a:t>8</a:t>
            </a:fld>
            <a:endParaRPr lang="en-US"/>
          </a:p>
        </p:txBody>
      </p:sp>
    </p:spTree>
    <p:extLst>
      <p:ext uri="{BB962C8B-B14F-4D97-AF65-F5344CB8AC3E}">
        <p14:creationId xmlns:p14="http://schemas.microsoft.com/office/powerpoint/2010/main" val="1400903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groundwater budgets were simulated under changing existing abstractions, short-term and </a:t>
            </a:r>
            <a:r>
              <a:rPr lang="en-US" dirty="0" err="1"/>
              <a:t>longterm</a:t>
            </a:r>
            <a:r>
              <a:rPr lang="en-US" dirty="0"/>
              <a:t> water demand scenarios in the </a:t>
            </a:r>
            <a:r>
              <a:rPr lang="en-US" dirty="0" err="1"/>
              <a:t>Weyib</a:t>
            </a:r>
            <a:r>
              <a:rPr lang="en-US" dirty="0"/>
              <a:t> watershed. The existing groundwater abstractions estimated was 34, 686.39 m3/day. Depending on population projections, the estimated short-term and long-term water demand scenarios were 72,113.61 and 93,795.57 m3/day, respectively. </a:t>
            </a:r>
          </a:p>
          <a:p>
            <a:endParaRPr lang="en-US" dirty="0"/>
          </a:p>
          <a:p>
            <a:r>
              <a:rPr lang="en-US" dirty="0"/>
              <a:t>The study assessed the groundwater budget in the </a:t>
            </a:r>
            <a:r>
              <a:rPr lang="en-US" dirty="0" err="1"/>
              <a:t>Weyib</a:t>
            </a:r>
            <a:r>
              <a:rPr lang="en-US" dirty="0"/>
              <a:t> Watershed using </a:t>
            </a:r>
            <a:r>
              <a:rPr lang="en-US" dirty="0" err="1"/>
              <a:t>WetSpass</a:t>
            </a:r>
            <a:r>
              <a:rPr lang="en-US" dirty="0"/>
              <a:t>-M and MODFLOW-2005 models. Annual recharge varied from 0 to 560 mm, averaging 177.66 mm/year. Current water abstraction is 34,686.39 m³/day, with future projections at 72,113.61 and 93,795.57 m³/day. This leads to a deficit in the groundwater budget, with outflows slightly exceeding inflows. The highest recharge rates were in upstream areas, decreasing towards the watershed outlet. Increasing water demand will likely reduce river leakage and outflow, affecting the watershed’s long-term groundwater sustainability.</a:t>
            </a:r>
          </a:p>
          <a:p>
            <a:endParaRPr lang="en-US" dirty="0"/>
          </a:p>
        </p:txBody>
      </p:sp>
      <p:sp>
        <p:nvSpPr>
          <p:cNvPr id="4" name="Slide Number Placeholder 3"/>
          <p:cNvSpPr>
            <a:spLocks noGrp="1"/>
          </p:cNvSpPr>
          <p:nvPr>
            <p:ph type="sldNum" sz="quarter" idx="5"/>
          </p:nvPr>
        </p:nvSpPr>
        <p:spPr/>
        <p:txBody>
          <a:bodyPr/>
          <a:lstStyle/>
          <a:p>
            <a:fld id="{5230DCCE-CD82-4FFD-98B1-117D4B8539C0}" type="slidenum">
              <a:rPr lang="en-US" smtClean="0"/>
              <a:t>9</a:t>
            </a:fld>
            <a:endParaRPr lang="en-US"/>
          </a:p>
        </p:txBody>
      </p:sp>
    </p:spTree>
    <p:extLst>
      <p:ext uri="{BB962C8B-B14F-4D97-AF65-F5344CB8AC3E}">
        <p14:creationId xmlns:p14="http://schemas.microsoft.com/office/powerpoint/2010/main" val="1000002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30DCCE-CD82-4FFD-98B1-117D4B8539C0}" type="slidenum">
              <a:rPr lang="en-US" smtClean="0"/>
              <a:t>10</a:t>
            </a:fld>
            <a:endParaRPr lang="en-US"/>
          </a:p>
        </p:txBody>
      </p:sp>
    </p:spTree>
    <p:extLst>
      <p:ext uri="{BB962C8B-B14F-4D97-AF65-F5344CB8AC3E}">
        <p14:creationId xmlns:p14="http://schemas.microsoft.com/office/powerpoint/2010/main" val="2002397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1132B-2CB1-DAAE-5805-660D33D14F0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99CDE80-DDE2-7CE7-F168-1FF0B52880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2B01F4-0313-4855-564F-9486A6FDC935}"/>
              </a:ext>
            </a:extLst>
          </p:cNvPr>
          <p:cNvSpPr>
            <a:spLocks noGrp="1"/>
          </p:cNvSpPr>
          <p:nvPr>
            <p:ph type="dt" sz="half" idx="10"/>
          </p:nvPr>
        </p:nvSpPr>
        <p:spPr/>
        <p:txBody>
          <a:bodyPr/>
          <a:lstStyle/>
          <a:p>
            <a:fld id="{20AD4E69-000F-40AF-9751-B80D4F037584}" type="datetime1">
              <a:rPr lang="en-US" smtClean="0"/>
              <a:t>7/11/2024</a:t>
            </a:fld>
            <a:endParaRPr lang="en-US"/>
          </a:p>
        </p:txBody>
      </p:sp>
      <p:sp>
        <p:nvSpPr>
          <p:cNvPr id="5" name="Footer Placeholder 4">
            <a:extLst>
              <a:ext uri="{FF2B5EF4-FFF2-40B4-BE49-F238E27FC236}">
                <a16:creationId xmlns:a16="http://schemas.microsoft.com/office/drawing/2014/main" id="{14BAD2D0-3E85-B2B6-614E-91A5D41695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73CF21-7C75-9886-45AE-067109D67A5E}"/>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668493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39FE9-51F9-5444-E9D4-9D5FAAE33C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C47F81-92AC-D7DF-26CE-FB90B9C949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4D5E0E-CB37-DA03-65B0-F2B9B474E642}"/>
              </a:ext>
            </a:extLst>
          </p:cNvPr>
          <p:cNvSpPr>
            <a:spLocks noGrp="1"/>
          </p:cNvSpPr>
          <p:nvPr>
            <p:ph type="dt" sz="half" idx="10"/>
          </p:nvPr>
        </p:nvSpPr>
        <p:spPr/>
        <p:txBody>
          <a:bodyPr/>
          <a:lstStyle/>
          <a:p>
            <a:fld id="{8198FB51-441A-4180-AE85-57FEA1556192}" type="datetime1">
              <a:rPr lang="en-US" smtClean="0"/>
              <a:t>7/11/2024</a:t>
            </a:fld>
            <a:endParaRPr lang="en-US"/>
          </a:p>
        </p:txBody>
      </p:sp>
      <p:sp>
        <p:nvSpPr>
          <p:cNvPr id="5" name="Footer Placeholder 4">
            <a:extLst>
              <a:ext uri="{FF2B5EF4-FFF2-40B4-BE49-F238E27FC236}">
                <a16:creationId xmlns:a16="http://schemas.microsoft.com/office/drawing/2014/main" id="{F8B72A13-AB4F-3092-6F03-0DAAA87F33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D283C4-C77E-A1B1-BE0B-52833A5DA230}"/>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1072835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E3BF2-C4FE-8B68-275C-5DCF4D59A73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B003C1E-7123-028B-A5B3-A7D447D6D7E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D42566-52A0-0ADC-3BF9-0E7934B2B275}"/>
              </a:ext>
            </a:extLst>
          </p:cNvPr>
          <p:cNvSpPr>
            <a:spLocks noGrp="1"/>
          </p:cNvSpPr>
          <p:nvPr>
            <p:ph type="dt" sz="half" idx="10"/>
          </p:nvPr>
        </p:nvSpPr>
        <p:spPr/>
        <p:txBody>
          <a:bodyPr/>
          <a:lstStyle/>
          <a:p>
            <a:fld id="{14CBBC07-7FD3-457A-9341-299DD48EDDAE}" type="datetime1">
              <a:rPr lang="en-US" smtClean="0"/>
              <a:t>7/11/2024</a:t>
            </a:fld>
            <a:endParaRPr lang="en-US"/>
          </a:p>
        </p:txBody>
      </p:sp>
      <p:sp>
        <p:nvSpPr>
          <p:cNvPr id="5" name="Footer Placeholder 4">
            <a:extLst>
              <a:ext uri="{FF2B5EF4-FFF2-40B4-BE49-F238E27FC236}">
                <a16:creationId xmlns:a16="http://schemas.microsoft.com/office/drawing/2014/main" id="{E259FEB3-EAF7-839F-C13F-AD61C96EEE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CC25D0-75C0-E5D8-556D-A0791E7D2648}"/>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4013751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B2CA4-1B0E-331B-2992-7A0FC4E999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0374B6-D23E-57D2-A4A6-B64D8B8E34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654898-1EF5-A053-EBC8-2D4135234F9D}"/>
              </a:ext>
            </a:extLst>
          </p:cNvPr>
          <p:cNvSpPr>
            <a:spLocks noGrp="1"/>
          </p:cNvSpPr>
          <p:nvPr>
            <p:ph type="dt" sz="half" idx="10"/>
          </p:nvPr>
        </p:nvSpPr>
        <p:spPr/>
        <p:txBody>
          <a:bodyPr/>
          <a:lstStyle/>
          <a:p>
            <a:fld id="{80561741-D915-474C-B612-1F7240811BD3}" type="datetime1">
              <a:rPr lang="en-US" smtClean="0"/>
              <a:t>7/11/2024</a:t>
            </a:fld>
            <a:endParaRPr lang="en-US"/>
          </a:p>
        </p:txBody>
      </p:sp>
      <p:sp>
        <p:nvSpPr>
          <p:cNvPr id="5" name="Footer Placeholder 4">
            <a:extLst>
              <a:ext uri="{FF2B5EF4-FFF2-40B4-BE49-F238E27FC236}">
                <a16:creationId xmlns:a16="http://schemas.microsoft.com/office/drawing/2014/main" id="{876B18BB-39AC-1F4A-C758-B5BA318259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3B560B-A5C1-7066-18F0-02F2667FEF66}"/>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2783408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4FC26-E7ED-9D53-5781-549077FB4A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4AD434-3126-47A8-B102-25E2C90DEE5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A10C84-DA75-2245-5B2C-B6B1873451A8}"/>
              </a:ext>
            </a:extLst>
          </p:cNvPr>
          <p:cNvSpPr>
            <a:spLocks noGrp="1"/>
          </p:cNvSpPr>
          <p:nvPr>
            <p:ph type="dt" sz="half" idx="10"/>
          </p:nvPr>
        </p:nvSpPr>
        <p:spPr/>
        <p:txBody>
          <a:bodyPr/>
          <a:lstStyle/>
          <a:p>
            <a:fld id="{2634EA5D-FDCE-4D5B-A56C-F822C93B1731}" type="datetime1">
              <a:rPr lang="en-US" smtClean="0"/>
              <a:t>7/11/2024</a:t>
            </a:fld>
            <a:endParaRPr lang="en-US"/>
          </a:p>
        </p:txBody>
      </p:sp>
      <p:sp>
        <p:nvSpPr>
          <p:cNvPr id="5" name="Footer Placeholder 4">
            <a:extLst>
              <a:ext uri="{FF2B5EF4-FFF2-40B4-BE49-F238E27FC236}">
                <a16:creationId xmlns:a16="http://schemas.microsoft.com/office/drawing/2014/main" id="{C3D34FF6-9059-DEB9-9170-F4898B9C0E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D2585D-202A-256A-BC18-0C6B921925DB}"/>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782380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C913-8097-AC2C-E913-70550132F5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619B7C-046E-56B7-3A39-3B975D690C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A448DE1-F332-D934-493E-C1CDCF868D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DE9ABA-08DA-8401-84BD-91AEC9645D76}"/>
              </a:ext>
            </a:extLst>
          </p:cNvPr>
          <p:cNvSpPr>
            <a:spLocks noGrp="1"/>
          </p:cNvSpPr>
          <p:nvPr>
            <p:ph type="dt" sz="half" idx="10"/>
          </p:nvPr>
        </p:nvSpPr>
        <p:spPr/>
        <p:txBody>
          <a:bodyPr/>
          <a:lstStyle/>
          <a:p>
            <a:fld id="{FE0FEE1B-DB28-41FD-A68D-E8FD543C0863}" type="datetime1">
              <a:rPr lang="en-US" smtClean="0"/>
              <a:t>7/11/2024</a:t>
            </a:fld>
            <a:endParaRPr lang="en-US"/>
          </a:p>
        </p:txBody>
      </p:sp>
      <p:sp>
        <p:nvSpPr>
          <p:cNvPr id="6" name="Footer Placeholder 5">
            <a:extLst>
              <a:ext uri="{FF2B5EF4-FFF2-40B4-BE49-F238E27FC236}">
                <a16:creationId xmlns:a16="http://schemas.microsoft.com/office/drawing/2014/main" id="{EEFDE652-5A56-F8B5-5E3E-7CC8301F57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60E9E5-9E67-47B0-F4D1-22121C73E5AC}"/>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4041776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DBF21-05C2-D6BB-D4D3-EC683F22417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E309670-80D5-39E3-4D2D-B566001BAF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25C3E0F-EAA1-88C1-66F9-12B6105D96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0BECE1-FFED-5E40-A9C0-3491345B09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AEB09DA-FAD2-81DA-C7D3-CB15EFCAE1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487572-2A1D-F76A-209E-3F896229ABB2}"/>
              </a:ext>
            </a:extLst>
          </p:cNvPr>
          <p:cNvSpPr>
            <a:spLocks noGrp="1"/>
          </p:cNvSpPr>
          <p:nvPr>
            <p:ph type="dt" sz="half" idx="10"/>
          </p:nvPr>
        </p:nvSpPr>
        <p:spPr/>
        <p:txBody>
          <a:bodyPr/>
          <a:lstStyle/>
          <a:p>
            <a:fld id="{F6A9B0E6-BFA1-4342-ACB6-18F5D4501102}" type="datetime1">
              <a:rPr lang="en-US" smtClean="0"/>
              <a:t>7/11/2024</a:t>
            </a:fld>
            <a:endParaRPr lang="en-US"/>
          </a:p>
        </p:txBody>
      </p:sp>
      <p:sp>
        <p:nvSpPr>
          <p:cNvPr id="8" name="Footer Placeholder 7">
            <a:extLst>
              <a:ext uri="{FF2B5EF4-FFF2-40B4-BE49-F238E27FC236}">
                <a16:creationId xmlns:a16="http://schemas.microsoft.com/office/drawing/2014/main" id="{2E79C2DC-A198-7C42-CA25-2D4085C315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0145AA1-BED6-942A-37CD-F9F3BF697BC5}"/>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3450345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9A4F-3DDB-3DAB-8ECF-899A3B21CF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09BA38E-1268-5B9D-0014-BB1439BA60B0}"/>
              </a:ext>
            </a:extLst>
          </p:cNvPr>
          <p:cNvSpPr>
            <a:spLocks noGrp="1"/>
          </p:cNvSpPr>
          <p:nvPr>
            <p:ph type="dt" sz="half" idx="10"/>
          </p:nvPr>
        </p:nvSpPr>
        <p:spPr/>
        <p:txBody>
          <a:bodyPr/>
          <a:lstStyle/>
          <a:p>
            <a:fld id="{A6CA821D-F4BF-4B45-9217-2CB34A45F51D}" type="datetime1">
              <a:rPr lang="en-US" smtClean="0"/>
              <a:t>7/11/2024</a:t>
            </a:fld>
            <a:endParaRPr lang="en-US"/>
          </a:p>
        </p:txBody>
      </p:sp>
      <p:sp>
        <p:nvSpPr>
          <p:cNvPr id="4" name="Footer Placeholder 3">
            <a:extLst>
              <a:ext uri="{FF2B5EF4-FFF2-40B4-BE49-F238E27FC236}">
                <a16:creationId xmlns:a16="http://schemas.microsoft.com/office/drawing/2014/main" id="{17284D5E-C86C-B128-3D0B-8A472F2D65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1384137-84E0-9F65-A18C-CED38B6015F3}"/>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832217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036F11-7A0D-A4D4-3E26-CCD14146415C}"/>
              </a:ext>
            </a:extLst>
          </p:cNvPr>
          <p:cNvSpPr>
            <a:spLocks noGrp="1"/>
          </p:cNvSpPr>
          <p:nvPr>
            <p:ph type="dt" sz="half" idx="10"/>
          </p:nvPr>
        </p:nvSpPr>
        <p:spPr/>
        <p:txBody>
          <a:bodyPr/>
          <a:lstStyle/>
          <a:p>
            <a:fld id="{B50A2F20-8345-4341-87F6-35B4EFD46169}" type="datetime1">
              <a:rPr lang="en-US" smtClean="0"/>
              <a:t>7/11/2024</a:t>
            </a:fld>
            <a:endParaRPr lang="en-US"/>
          </a:p>
        </p:txBody>
      </p:sp>
      <p:sp>
        <p:nvSpPr>
          <p:cNvPr id="3" name="Footer Placeholder 2">
            <a:extLst>
              <a:ext uri="{FF2B5EF4-FFF2-40B4-BE49-F238E27FC236}">
                <a16:creationId xmlns:a16="http://schemas.microsoft.com/office/drawing/2014/main" id="{2C55D129-5D5C-8A6C-CDD1-A7DB5694C1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732BD90-357E-904A-D733-FDF51A68E0F8}"/>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3351991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DB550-4EC3-7046-73A1-1BB5442384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4E1D81-8B52-8708-EBA6-557C5C1973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B59C7B-0403-AD9B-D207-CA6FBE675D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03FDBF-42E1-8F78-FE88-0076BCE28EF5}"/>
              </a:ext>
            </a:extLst>
          </p:cNvPr>
          <p:cNvSpPr>
            <a:spLocks noGrp="1"/>
          </p:cNvSpPr>
          <p:nvPr>
            <p:ph type="dt" sz="half" idx="10"/>
          </p:nvPr>
        </p:nvSpPr>
        <p:spPr/>
        <p:txBody>
          <a:bodyPr/>
          <a:lstStyle/>
          <a:p>
            <a:fld id="{2BFB8FED-C002-4E13-9F9B-8CD3E79EA7B9}" type="datetime1">
              <a:rPr lang="en-US" smtClean="0"/>
              <a:t>7/11/2024</a:t>
            </a:fld>
            <a:endParaRPr lang="en-US"/>
          </a:p>
        </p:txBody>
      </p:sp>
      <p:sp>
        <p:nvSpPr>
          <p:cNvPr id="6" name="Footer Placeholder 5">
            <a:extLst>
              <a:ext uri="{FF2B5EF4-FFF2-40B4-BE49-F238E27FC236}">
                <a16:creationId xmlns:a16="http://schemas.microsoft.com/office/drawing/2014/main" id="{F9E496B2-2899-8906-C52B-F83AC110F3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B5D0779-7DDB-D192-E12C-68F295EB5789}"/>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2046805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C0D0A-6429-B4BD-6C63-40EE617802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01F6048-D4C1-E267-3BD4-0A83F8A1E0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E8549C-2833-0997-F331-2B326DC2B0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7BFF3E-6AF4-9B02-4D9D-880C36D628C3}"/>
              </a:ext>
            </a:extLst>
          </p:cNvPr>
          <p:cNvSpPr>
            <a:spLocks noGrp="1"/>
          </p:cNvSpPr>
          <p:nvPr>
            <p:ph type="dt" sz="half" idx="10"/>
          </p:nvPr>
        </p:nvSpPr>
        <p:spPr/>
        <p:txBody>
          <a:bodyPr/>
          <a:lstStyle/>
          <a:p>
            <a:fld id="{8BAF4925-B99E-4512-AF71-69C0D10ABD7A}" type="datetime1">
              <a:rPr lang="en-US" smtClean="0"/>
              <a:t>7/11/2024</a:t>
            </a:fld>
            <a:endParaRPr lang="en-US"/>
          </a:p>
        </p:txBody>
      </p:sp>
      <p:sp>
        <p:nvSpPr>
          <p:cNvPr id="6" name="Footer Placeholder 5">
            <a:extLst>
              <a:ext uri="{FF2B5EF4-FFF2-40B4-BE49-F238E27FC236}">
                <a16:creationId xmlns:a16="http://schemas.microsoft.com/office/drawing/2014/main" id="{21175899-A82F-B570-F72F-2D868108B2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819B2A-1209-9E61-D43C-B337EAB70A11}"/>
              </a:ext>
            </a:extLst>
          </p:cNvPr>
          <p:cNvSpPr>
            <a:spLocks noGrp="1"/>
          </p:cNvSpPr>
          <p:nvPr>
            <p:ph type="sldNum" sz="quarter" idx="12"/>
          </p:nvPr>
        </p:nvSpPr>
        <p:spPr/>
        <p:txBody>
          <a:bodyPr/>
          <a:lstStyle/>
          <a:p>
            <a:fld id="{713409AE-0739-4FBB-AA0A-EC22C28F20B8}" type="slidenum">
              <a:rPr lang="en-US" smtClean="0"/>
              <a:t>‹#›</a:t>
            </a:fld>
            <a:endParaRPr lang="en-US"/>
          </a:p>
        </p:txBody>
      </p:sp>
    </p:spTree>
    <p:extLst>
      <p:ext uri="{BB962C8B-B14F-4D97-AF65-F5344CB8AC3E}">
        <p14:creationId xmlns:p14="http://schemas.microsoft.com/office/powerpoint/2010/main" val="4097312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C8CA77-F864-E7E7-CBCE-00F3309573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1F2E87-AEB6-7055-17C2-0A53BFED61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3370B5-716F-769C-96BC-69B8EE34C1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1B46BBB-6A5B-40C4-A4D0-36D7EECA799E}" type="datetime1">
              <a:rPr lang="en-US" smtClean="0"/>
              <a:t>7/11/2024</a:t>
            </a:fld>
            <a:endParaRPr lang="en-US"/>
          </a:p>
        </p:txBody>
      </p:sp>
      <p:sp>
        <p:nvSpPr>
          <p:cNvPr id="5" name="Footer Placeholder 4">
            <a:extLst>
              <a:ext uri="{FF2B5EF4-FFF2-40B4-BE49-F238E27FC236}">
                <a16:creationId xmlns:a16="http://schemas.microsoft.com/office/drawing/2014/main" id="{5AE45DD6-D4D9-978D-DE3D-9330C3938A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C7D4513-CC2B-9943-FB00-C389598F67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13409AE-0739-4FBB-AA0A-EC22C28F20B8}" type="slidenum">
              <a:rPr lang="en-US" smtClean="0"/>
              <a:t>‹#›</a:t>
            </a:fld>
            <a:endParaRPr lang="en-US"/>
          </a:p>
        </p:txBody>
      </p:sp>
    </p:spTree>
    <p:extLst>
      <p:ext uri="{BB962C8B-B14F-4D97-AF65-F5344CB8AC3E}">
        <p14:creationId xmlns:p14="http://schemas.microsoft.com/office/powerpoint/2010/main" val="29844847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94CF7FF-7412-01A4-95F7-9DB48A5642E8}"/>
              </a:ext>
            </a:extLst>
          </p:cNvPr>
          <p:cNvSpPr txBox="1"/>
          <p:nvPr/>
        </p:nvSpPr>
        <p:spPr>
          <a:xfrm>
            <a:off x="2231647" y="2154097"/>
            <a:ext cx="7728706" cy="1938992"/>
          </a:xfrm>
          <a:prstGeom prst="rect">
            <a:avLst/>
          </a:prstGeom>
          <a:noFill/>
        </p:spPr>
        <p:txBody>
          <a:bodyPr wrap="square">
            <a:spAutoFit/>
          </a:bodyPr>
          <a:lstStyle/>
          <a:p>
            <a:pPr algn="ctr"/>
            <a:r>
              <a:rPr lang="en-US" sz="4000" dirty="0"/>
              <a:t>Numerical groundwater modelling under changing water abstraction in </a:t>
            </a:r>
            <a:r>
              <a:rPr lang="en-US" sz="4000" dirty="0" err="1"/>
              <a:t>Weyib</a:t>
            </a:r>
            <a:r>
              <a:rPr lang="en-US" sz="4000" dirty="0"/>
              <a:t> watershed, Ethiopia</a:t>
            </a:r>
          </a:p>
        </p:txBody>
      </p:sp>
      <p:sp>
        <p:nvSpPr>
          <p:cNvPr id="7" name="TextBox 6">
            <a:extLst>
              <a:ext uri="{FF2B5EF4-FFF2-40B4-BE49-F238E27FC236}">
                <a16:creationId xmlns:a16="http://schemas.microsoft.com/office/drawing/2014/main" id="{8E3F411E-DF76-94D3-B1A0-AC4252589ECA}"/>
              </a:ext>
            </a:extLst>
          </p:cNvPr>
          <p:cNvSpPr txBox="1"/>
          <p:nvPr/>
        </p:nvSpPr>
        <p:spPr>
          <a:xfrm>
            <a:off x="2022502" y="5037660"/>
            <a:ext cx="8146993" cy="1169551"/>
          </a:xfrm>
          <a:prstGeom prst="rect">
            <a:avLst/>
          </a:prstGeom>
          <a:noFill/>
        </p:spPr>
        <p:txBody>
          <a:bodyPr wrap="square">
            <a:spAutoFit/>
          </a:bodyPr>
          <a:lstStyle/>
          <a:p>
            <a:pPr algn="ctr"/>
            <a:r>
              <a:rPr lang="en-US" b="1" dirty="0"/>
              <a:t>Sina </a:t>
            </a:r>
            <a:r>
              <a:rPr lang="en-US" b="1" dirty="0" err="1"/>
              <a:t>Mohammadian</a:t>
            </a:r>
            <a:r>
              <a:rPr lang="en-US" b="1" dirty="0"/>
              <a:t> </a:t>
            </a:r>
          </a:p>
          <a:p>
            <a:pPr algn="ctr"/>
            <a:r>
              <a:rPr lang="en-US" sz="1600" dirty="0" err="1"/>
              <a:t>B.Sc</a:t>
            </a:r>
            <a:r>
              <a:rPr lang="en-US" sz="1600" dirty="0"/>
              <a:t> in </a:t>
            </a:r>
            <a:r>
              <a:rPr lang="en-US" sz="1600" b="0" i="0" dirty="0">
                <a:effectLst/>
                <a:highlight>
                  <a:srgbClr val="FFFFFF"/>
                </a:highlight>
              </a:rPr>
              <a:t>Water Sciences and Engineering @ Ferdowsi University of Mashhad</a:t>
            </a:r>
            <a:endParaRPr lang="en-US" sz="1600" dirty="0"/>
          </a:p>
          <a:p>
            <a:pPr algn="ctr"/>
            <a:r>
              <a:rPr lang="en-US" b="1" dirty="0"/>
              <a:t>Mahdi </a:t>
            </a:r>
            <a:r>
              <a:rPr lang="en-US" b="1" dirty="0" err="1"/>
              <a:t>Farmahinifarahani</a:t>
            </a:r>
            <a:r>
              <a:rPr lang="en-US" b="1" dirty="0"/>
              <a:t> (Arad)</a:t>
            </a:r>
          </a:p>
          <a:p>
            <a:pPr algn="ctr"/>
            <a:r>
              <a:rPr lang="en-US" sz="1600" dirty="0"/>
              <a:t>Undergraduate Geology student @ </a:t>
            </a:r>
            <a:r>
              <a:rPr lang="en-US" sz="1600" dirty="0" err="1"/>
              <a:t>Kharazmi</a:t>
            </a:r>
            <a:r>
              <a:rPr lang="en-US" sz="1600" dirty="0"/>
              <a:t> University</a:t>
            </a:r>
          </a:p>
        </p:txBody>
      </p:sp>
      <p:pic>
        <p:nvPicPr>
          <p:cNvPr id="9" name="Picture 8" descr="A blue text on a white background&#10;&#10;Description automatically generated">
            <a:extLst>
              <a:ext uri="{FF2B5EF4-FFF2-40B4-BE49-F238E27FC236}">
                <a16:creationId xmlns:a16="http://schemas.microsoft.com/office/drawing/2014/main" id="{6CEE39D4-BE3F-78FE-4D94-DB84850DE6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72583" y="120186"/>
            <a:ext cx="1753887" cy="468781"/>
          </a:xfrm>
          <a:prstGeom prst="rect">
            <a:avLst/>
          </a:prstGeom>
        </p:spPr>
      </p:pic>
      <p:pic>
        <p:nvPicPr>
          <p:cNvPr id="11" name="Picture 10" descr="A logo with black text&#10;&#10;Description automatically generated">
            <a:extLst>
              <a:ext uri="{FF2B5EF4-FFF2-40B4-BE49-F238E27FC236}">
                <a16:creationId xmlns:a16="http://schemas.microsoft.com/office/drawing/2014/main" id="{BE4AD840-C68E-2407-C0BE-E2B632913B9B}"/>
              </a:ext>
            </a:extLst>
          </p:cNvPr>
          <p:cNvPicPr>
            <a:picLocks noChangeAspect="1"/>
          </p:cNvPicPr>
          <p:nvPr/>
        </p:nvPicPr>
        <p:blipFill rotWithShape="1">
          <a:blip r:embed="rId3">
            <a:extLst>
              <a:ext uri="{28A0092B-C50C-407E-A947-70E740481C1C}">
                <a14:useLocalDpi xmlns:a14="http://schemas.microsoft.com/office/drawing/2010/main" val="0"/>
              </a:ext>
            </a:extLst>
          </a:blip>
          <a:srcRect r="53178"/>
          <a:stretch/>
        </p:blipFill>
        <p:spPr>
          <a:xfrm>
            <a:off x="0" y="0"/>
            <a:ext cx="1400608" cy="1271517"/>
          </a:xfrm>
          <a:prstGeom prst="rect">
            <a:avLst/>
          </a:prstGeom>
        </p:spPr>
      </p:pic>
      <p:sp>
        <p:nvSpPr>
          <p:cNvPr id="12" name="TextBox 11">
            <a:extLst>
              <a:ext uri="{FF2B5EF4-FFF2-40B4-BE49-F238E27FC236}">
                <a16:creationId xmlns:a16="http://schemas.microsoft.com/office/drawing/2014/main" id="{F1F74615-37AB-8A8A-134B-02D43A4F6D26}"/>
              </a:ext>
            </a:extLst>
          </p:cNvPr>
          <p:cNvSpPr txBox="1"/>
          <p:nvPr/>
        </p:nvSpPr>
        <p:spPr>
          <a:xfrm>
            <a:off x="4884904" y="4334542"/>
            <a:ext cx="2422187" cy="461665"/>
          </a:xfrm>
          <a:prstGeom prst="rect">
            <a:avLst/>
          </a:prstGeom>
          <a:noFill/>
        </p:spPr>
        <p:txBody>
          <a:bodyPr wrap="square" rtlCol="0">
            <a:spAutoFit/>
          </a:bodyPr>
          <a:lstStyle/>
          <a:p>
            <a:pPr algn="ctr"/>
            <a:r>
              <a:rPr lang="en-US" sz="2400" b="1" u="sng"/>
              <a:t>12</a:t>
            </a:r>
            <a:r>
              <a:rPr lang="en-US" sz="2400" b="1" u="sng" baseline="30000"/>
              <a:t>th</a:t>
            </a:r>
            <a:r>
              <a:rPr lang="en-US" sz="2400" b="1" u="sng"/>
              <a:t> July 2024</a:t>
            </a:r>
            <a:endParaRPr lang="en-US" sz="2400" b="1" u="sng" dirty="0"/>
          </a:p>
        </p:txBody>
      </p:sp>
      <p:sp>
        <p:nvSpPr>
          <p:cNvPr id="13" name="Slide Number Placeholder 12">
            <a:extLst>
              <a:ext uri="{FF2B5EF4-FFF2-40B4-BE49-F238E27FC236}">
                <a16:creationId xmlns:a16="http://schemas.microsoft.com/office/drawing/2014/main" id="{2E9DB63B-6027-9326-3628-E561F33496BB}"/>
              </a:ext>
            </a:extLst>
          </p:cNvPr>
          <p:cNvSpPr>
            <a:spLocks noGrp="1"/>
          </p:cNvSpPr>
          <p:nvPr>
            <p:ph type="sldNum" sz="quarter" idx="12"/>
          </p:nvPr>
        </p:nvSpPr>
        <p:spPr/>
        <p:txBody>
          <a:bodyPr/>
          <a:lstStyle/>
          <a:p>
            <a:fld id="{713409AE-0739-4FBB-AA0A-EC22C28F20B8}" type="slidenum">
              <a:rPr lang="en-US" smtClean="0"/>
              <a:t>1</a:t>
            </a:fld>
            <a:endParaRPr lang="en-US"/>
          </a:p>
        </p:txBody>
      </p:sp>
    </p:spTree>
    <p:extLst>
      <p:ext uri="{BB962C8B-B14F-4D97-AF65-F5344CB8AC3E}">
        <p14:creationId xmlns:p14="http://schemas.microsoft.com/office/powerpoint/2010/main" val="1451383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32AF37D-5EE1-8905-199A-2B966C6D3D5A}"/>
              </a:ext>
            </a:extLst>
          </p:cNvPr>
          <p:cNvSpPr>
            <a:spLocks noGrp="1"/>
          </p:cNvSpPr>
          <p:nvPr>
            <p:ph type="sldNum" sz="quarter" idx="12"/>
          </p:nvPr>
        </p:nvSpPr>
        <p:spPr/>
        <p:txBody>
          <a:bodyPr/>
          <a:lstStyle/>
          <a:p>
            <a:fld id="{713409AE-0739-4FBB-AA0A-EC22C28F20B8}" type="slidenum">
              <a:rPr lang="en-US" smtClean="0"/>
              <a:t>10</a:t>
            </a:fld>
            <a:endParaRPr lang="en-US"/>
          </a:p>
        </p:txBody>
      </p:sp>
      <p:pic>
        <p:nvPicPr>
          <p:cNvPr id="3" name="Picture 2" descr="A cat wearing a tie&#10;&#10;Description automatically generated">
            <a:extLst>
              <a:ext uri="{FF2B5EF4-FFF2-40B4-BE49-F238E27FC236}">
                <a16:creationId xmlns:a16="http://schemas.microsoft.com/office/drawing/2014/main" id="{3D5796E2-5CAF-DBD0-C6F1-33AA39042F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6000" y="889000"/>
            <a:ext cx="5080000" cy="5080000"/>
          </a:xfrm>
          <a:prstGeom prst="rect">
            <a:avLst/>
          </a:prstGeom>
        </p:spPr>
      </p:pic>
    </p:spTree>
    <p:extLst>
      <p:ext uri="{BB962C8B-B14F-4D97-AF65-F5344CB8AC3E}">
        <p14:creationId xmlns:p14="http://schemas.microsoft.com/office/powerpoint/2010/main" val="3388537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D67D44-B55E-D0DA-B492-B8766775C06C}"/>
              </a:ext>
            </a:extLst>
          </p:cNvPr>
          <p:cNvPicPr>
            <a:picLocks noChangeAspect="1"/>
          </p:cNvPicPr>
          <p:nvPr/>
        </p:nvPicPr>
        <p:blipFill>
          <a:blip r:embed="rId3"/>
          <a:stretch>
            <a:fillRect/>
          </a:stretch>
        </p:blipFill>
        <p:spPr>
          <a:xfrm>
            <a:off x="-1367482" y="-181232"/>
            <a:ext cx="15698791" cy="7733622"/>
          </a:xfrm>
          <a:prstGeom prst="rect">
            <a:avLst/>
          </a:prstGeom>
        </p:spPr>
      </p:pic>
      <p:sp>
        <p:nvSpPr>
          <p:cNvPr id="5" name="Slide Number Placeholder 4">
            <a:extLst>
              <a:ext uri="{FF2B5EF4-FFF2-40B4-BE49-F238E27FC236}">
                <a16:creationId xmlns:a16="http://schemas.microsoft.com/office/drawing/2014/main" id="{36C4FFE3-50F3-F2F1-57DE-F400932FD639}"/>
              </a:ext>
            </a:extLst>
          </p:cNvPr>
          <p:cNvSpPr>
            <a:spLocks noGrp="1"/>
          </p:cNvSpPr>
          <p:nvPr>
            <p:ph type="sldNum" sz="quarter" idx="12"/>
          </p:nvPr>
        </p:nvSpPr>
        <p:spPr/>
        <p:txBody>
          <a:bodyPr/>
          <a:lstStyle/>
          <a:p>
            <a:fld id="{713409AE-0739-4FBB-AA0A-EC22C28F20B8}" type="slidenum">
              <a:rPr lang="en-US" smtClean="0"/>
              <a:t>2</a:t>
            </a:fld>
            <a:endParaRPr lang="en-US"/>
          </a:p>
        </p:txBody>
      </p:sp>
    </p:spTree>
    <p:extLst>
      <p:ext uri="{BB962C8B-B14F-4D97-AF65-F5344CB8AC3E}">
        <p14:creationId xmlns:p14="http://schemas.microsoft.com/office/powerpoint/2010/main" val="1026547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the middle east&#10;&#10;Description automatically generated">
            <a:extLst>
              <a:ext uri="{FF2B5EF4-FFF2-40B4-BE49-F238E27FC236}">
                <a16:creationId xmlns:a16="http://schemas.microsoft.com/office/drawing/2014/main" id="{DD9B1B54-1133-B3C1-80A5-1DA4696F9E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1561" y="0"/>
            <a:ext cx="8268877" cy="6858000"/>
          </a:xfrm>
          <a:prstGeom prst="rect">
            <a:avLst/>
          </a:prstGeom>
        </p:spPr>
      </p:pic>
      <p:sp>
        <p:nvSpPr>
          <p:cNvPr id="6" name="Slide Number Placeholder 5">
            <a:extLst>
              <a:ext uri="{FF2B5EF4-FFF2-40B4-BE49-F238E27FC236}">
                <a16:creationId xmlns:a16="http://schemas.microsoft.com/office/drawing/2014/main" id="{8AE9F588-7CC0-5448-01EB-8DD7274AFF4F}"/>
              </a:ext>
            </a:extLst>
          </p:cNvPr>
          <p:cNvSpPr>
            <a:spLocks noGrp="1"/>
          </p:cNvSpPr>
          <p:nvPr>
            <p:ph type="sldNum" sz="quarter" idx="12"/>
          </p:nvPr>
        </p:nvSpPr>
        <p:spPr/>
        <p:txBody>
          <a:bodyPr/>
          <a:lstStyle/>
          <a:p>
            <a:fld id="{713409AE-0739-4FBB-AA0A-EC22C28F20B8}" type="slidenum">
              <a:rPr lang="en-US" smtClean="0"/>
              <a:t>3</a:t>
            </a:fld>
            <a:endParaRPr lang="en-US"/>
          </a:p>
        </p:txBody>
      </p:sp>
    </p:spTree>
    <p:extLst>
      <p:ext uri="{BB962C8B-B14F-4D97-AF65-F5344CB8AC3E}">
        <p14:creationId xmlns:p14="http://schemas.microsoft.com/office/powerpoint/2010/main" val="1513055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the middle east&#10;&#10;Description automatically generated">
            <a:extLst>
              <a:ext uri="{FF2B5EF4-FFF2-40B4-BE49-F238E27FC236}">
                <a16:creationId xmlns:a16="http://schemas.microsoft.com/office/drawing/2014/main" id="{DD9B1B54-1133-B3C1-80A5-1DA4696F9E68}"/>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tretch>
            <a:fillRect/>
          </a:stretch>
        </p:blipFill>
        <p:spPr>
          <a:xfrm>
            <a:off x="7435970" y="3538846"/>
            <a:ext cx="3397140" cy="2817503"/>
          </a:xfrm>
          <a:prstGeom prst="rect">
            <a:avLst/>
          </a:prstGeom>
        </p:spPr>
      </p:pic>
      <p:sp>
        <p:nvSpPr>
          <p:cNvPr id="6" name="Slide Number Placeholder 5">
            <a:extLst>
              <a:ext uri="{FF2B5EF4-FFF2-40B4-BE49-F238E27FC236}">
                <a16:creationId xmlns:a16="http://schemas.microsoft.com/office/drawing/2014/main" id="{8AE9F588-7CC0-5448-01EB-8DD7274AFF4F}"/>
              </a:ext>
            </a:extLst>
          </p:cNvPr>
          <p:cNvSpPr>
            <a:spLocks noGrp="1"/>
          </p:cNvSpPr>
          <p:nvPr>
            <p:ph type="sldNum" sz="quarter" idx="12"/>
          </p:nvPr>
        </p:nvSpPr>
        <p:spPr/>
        <p:txBody>
          <a:bodyPr/>
          <a:lstStyle/>
          <a:p>
            <a:fld id="{713409AE-0739-4FBB-AA0A-EC22C28F20B8}" type="slidenum">
              <a:rPr lang="en-US" smtClean="0"/>
              <a:t>4</a:t>
            </a:fld>
            <a:endParaRPr lang="en-US"/>
          </a:p>
        </p:txBody>
      </p:sp>
      <p:grpSp>
        <p:nvGrpSpPr>
          <p:cNvPr id="18" name="Group 17">
            <a:extLst>
              <a:ext uri="{FF2B5EF4-FFF2-40B4-BE49-F238E27FC236}">
                <a16:creationId xmlns:a16="http://schemas.microsoft.com/office/drawing/2014/main" id="{78373E0E-7E29-AECF-6308-2D4B187F4423}"/>
              </a:ext>
            </a:extLst>
          </p:cNvPr>
          <p:cNvGrpSpPr/>
          <p:nvPr/>
        </p:nvGrpSpPr>
        <p:grpSpPr>
          <a:xfrm>
            <a:off x="85787" y="819244"/>
            <a:ext cx="9111480" cy="4434631"/>
            <a:chOff x="85787" y="819244"/>
            <a:chExt cx="9111480" cy="4434631"/>
          </a:xfrm>
        </p:grpSpPr>
        <p:pic>
          <p:nvPicPr>
            <p:cNvPr id="14" name="Picture 13" descr="A map of the area&#10;&#10;Description automatically generated with medium confidence">
              <a:extLst>
                <a:ext uri="{FF2B5EF4-FFF2-40B4-BE49-F238E27FC236}">
                  <a16:creationId xmlns:a16="http://schemas.microsoft.com/office/drawing/2014/main" id="{ADF343B6-F7D3-17EE-5E7C-824E617236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787" y="819244"/>
              <a:ext cx="6829493" cy="4426242"/>
            </a:xfrm>
            <a:prstGeom prst="rect">
              <a:avLst/>
            </a:prstGeom>
            <a:ln w="12700">
              <a:solidFill>
                <a:srgbClr val="FF0000"/>
              </a:solidFill>
            </a:ln>
          </p:spPr>
        </p:pic>
        <p:sp>
          <p:nvSpPr>
            <p:cNvPr id="2" name="Oval 1">
              <a:extLst>
                <a:ext uri="{FF2B5EF4-FFF2-40B4-BE49-F238E27FC236}">
                  <a16:creationId xmlns:a16="http://schemas.microsoft.com/office/drawing/2014/main" id="{6E997A05-06FF-BCE4-ADA2-4CF77041E2D4}"/>
                </a:ext>
              </a:extLst>
            </p:cNvPr>
            <p:cNvSpPr/>
            <p:nvPr/>
          </p:nvSpPr>
          <p:spPr>
            <a:xfrm>
              <a:off x="8815526" y="4935984"/>
              <a:ext cx="381741" cy="317891"/>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09725FD3-DCF6-2599-E172-24354C198A24}"/>
                </a:ext>
              </a:extLst>
            </p:cNvPr>
            <p:cNvCxnSpPr>
              <a:cxnSpLocks/>
              <a:endCxn id="2" idx="7"/>
            </p:cNvCxnSpPr>
            <p:nvPr/>
          </p:nvCxnSpPr>
          <p:spPr>
            <a:xfrm>
              <a:off x="6915280" y="819244"/>
              <a:ext cx="2226082" cy="4163294"/>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05E3741-8EBF-51E7-AA11-7A08B6BDB9C6}"/>
                </a:ext>
              </a:extLst>
            </p:cNvPr>
            <p:cNvCxnSpPr>
              <a:cxnSpLocks/>
            </p:cNvCxnSpPr>
            <p:nvPr/>
          </p:nvCxnSpPr>
          <p:spPr>
            <a:xfrm>
              <a:off x="6660859" y="5253875"/>
              <a:ext cx="2345537"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grpSp>
      <p:sp>
        <p:nvSpPr>
          <p:cNvPr id="20" name="TextBox 19">
            <a:extLst>
              <a:ext uri="{FF2B5EF4-FFF2-40B4-BE49-F238E27FC236}">
                <a16:creationId xmlns:a16="http://schemas.microsoft.com/office/drawing/2014/main" id="{6CB3589F-57A4-F005-2BE6-69ECE25DB5F0}"/>
              </a:ext>
            </a:extLst>
          </p:cNvPr>
          <p:cNvSpPr txBox="1"/>
          <p:nvPr/>
        </p:nvSpPr>
        <p:spPr>
          <a:xfrm>
            <a:off x="1502530" y="5340547"/>
            <a:ext cx="6096000" cy="369332"/>
          </a:xfrm>
          <a:prstGeom prst="rect">
            <a:avLst/>
          </a:prstGeom>
          <a:noFill/>
        </p:spPr>
        <p:txBody>
          <a:bodyPr wrap="square">
            <a:spAutoFit/>
          </a:bodyPr>
          <a:lstStyle/>
          <a:p>
            <a:r>
              <a:rPr lang="en-US" b="1" dirty="0" err="1"/>
              <a:t>Weyib</a:t>
            </a:r>
            <a:r>
              <a:rPr lang="en-US" b="1" dirty="0"/>
              <a:t> watershed Digital Elevation Model</a:t>
            </a:r>
          </a:p>
        </p:txBody>
      </p:sp>
    </p:spTree>
    <p:extLst>
      <p:ext uri="{BB962C8B-B14F-4D97-AF65-F5344CB8AC3E}">
        <p14:creationId xmlns:p14="http://schemas.microsoft.com/office/powerpoint/2010/main" val="13972086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32AF37D-5EE1-8905-199A-2B966C6D3D5A}"/>
              </a:ext>
            </a:extLst>
          </p:cNvPr>
          <p:cNvSpPr>
            <a:spLocks noGrp="1"/>
          </p:cNvSpPr>
          <p:nvPr>
            <p:ph type="sldNum" sz="quarter" idx="12"/>
          </p:nvPr>
        </p:nvSpPr>
        <p:spPr/>
        <p:txBody>
          <a:bodyPr/>
          <a:lstStyle/>
          <a:p>
            <a:fld id="{713409AE-0739-4FBB-AA0A-EC22C28F20B8}" type="slidenum">
              <a:rPr lang="en-US" smtClean="0"/>
              <a:t>5</a:t>
            </a:fld>
            <a:endParaRPr lang="en-US"/>
          </a:p>
        </p:txBody>
      </p:sp>
      <p:pic>
        <p:nvPicPr>
          <p:cNvPr id="6" name="Picture 5" descr="A diagram of a flowchart&#10;&#10;Description automatically generated">
            <a:extLst>
              <a:ext uri="{FF2B5EF4-FFF2-40B4-BE49-F238E27FC236}">
                <a16:creationId xmlns:a16="http://schemas.microsoft.com/office/drawing/2014/main" id="{0CB02AAD-9D08-878F-B5B3-B5D3B72E25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7369" y="216131"/>
            <a:ext cx="9477262" cy="6425738"/>
          </a:xfrm>
          <a:prstGeom prst="rect">
            <a:avLst/>
          </a:prstGeom>
        </p:spPr>
      </p:pic>
    </p:spTree>
    <p:extLst>
      <p:ext uri="{BB962C8B-B14F-4D97-AF65-F5344CB8AC3E}">
        <p14:creationId xmlns:p14="http://schemas.microsoft.com/office/powerpoint/2010/main" val="11156202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CAC4BEF3-F969-DF60-F174-0FFE17033257}"/>
              </a:ext>
            </a:extLst>
          </p:cNvPr>
          <p:cNvPicPr>
            <a:picLocks noChangeAspect="1"/>
          </p:cNvPicPr>
          <p:nvPr/>
        </p:nvPicPr>
        <p:blipFill>
          <a:blip r:embed="rId3"/>
          <a:stretch>
            <a:fillRect/>
          </a:stretch>
        </p:blipFill>
        <p:spPr>
          <a:xfrm>
            <a:off x="1120209" y="5147097"/>
            <a:ext cx="4790650" cy="1657429"/>
          </a:xfrm>
          <a:prstGeom prst="rect">
            <a:avLst/>
          </a:prstGeom>
        </p:spPr>
      </p:pic>
      <p:pic>
        <p:nvPicPr>
          <p:cNvPr id="35" name="Picture 34">
            <a:extLst>
              <a:ext uri="{FF2B5EF4-FFF2-40B4-BE49-F238E27FC236}">
                <a16:creationId xmlns:a16="http://schemas.microsoft.com/office/drawing/2014/main" id="{7B8C6E60-ACC1-3BA7-4404-12B9FE764D82}"/>
              </a:ext>
            </a:extLst>
          </p:cNvPr>
          <p:cNvPicPr>
            <a:picLocks noChangeAspect="1"/>
          </p:cNvPicPr>
          <p:nvPr/>
        </p:nvPicPr>
        <p:blipFill rotWithShape="1">
          <a:blip r:embed="rId4"/>
          <a:srcRect l="951"/>
          <a:stretch/>
        </p:blipFill>
        <p:spPr>
          <a:xfrm>
            <a:off x="5799541" y="4937141"/>
            <a:ext cx="5860253" cy="1920859"/>
          </a:xfrm>
          <a:prstGeom prst="rect">
            <a:avLst/>
          </a:prstGeom>
        </p:spPr>
      </p:pic>
      <p:sp>
        <p:nvSpPr>
          <p:cNvPr id="4" name="Slide Number Placeholder 3">
            <a:extLst>
              <a:ext uri="{FF2B5EF4-FFF2-40B4-BE49-F238E27FC236}">
                <a16:creationId xmlns:a16="http://schemas.microsoft.com/office/drawing/2014/main" id="{832AF37D-5EE1-8905-199A-2B966C6D3D5A}"/>
              </a:ext>
            </a:extLst>
          </p:cNvPr>
          <p:cNvSpPr>
            <a:spLocks noGrp="1"/>
          </p:cNvSpPr>
          <p:nvPr>
            <p:ph type="sldNum" sz="quarter" idx="12"/>
          </p:nvPr>
        </p:nvSpPr>
        <p:spPr/>
        <p:txBody>
          <a:bodyPr/>
          <a:lstStyle/>
          <a:p>
            <a:fld id="{713409AE-0739-4FBB-AA0A-EC22C28F20B8}" type="slidenum">
              <a:rPr lang="en-US" smtClean="0"/>
              <a:t>6</a:t>
            </a:fld>
            <a:endParaRPr lang="en-US"/>
          </a:p>
        </p:txBody>
      </p:sp>
      <p:sp>
        <p:nvSpPr>
          <p:cNvPr id="6" name="TextBox 5">
            <a:extLst>
              <a:ext uri="{FF2B5EF4-FFF2-40B4-BE49-F238E27FC236}">
                <a16:creationId xmlns:a16="http://schemas.microsoft.com/office/drawing/2014/main" id="{69C5F348-67CF-9312-5E20-AFAFE825EAB3}"/>
              </a:ext>
            </a:extLst>
          </p:cNvPr>
          <p:cNvSpPr txBox="1"/>
          <p:nvPr/>
        </p:nvSpPr>
        <p:spPr>
          <a:xfrm>
            <a:off x="3048965" y="136525"/>
            <a:ext cx="6094070" cy="646331"/>
          </a:xfrm>
          <a:prstGeom prst="rect">
            <a:avLst/>
          </a:prstGeom>
          <a:noFill/>
        </p:spPr>
        <p:txBody>
          <a:bodyPr wrap="square">
            <a:spAutoFit/>
          </a:bodyPr>
          <a:lstStyle/>
          <a:p>
            <a:pPr algn="ctr"/>
            <a:r>
              <a:rPr lang="en-US" sz="3600" b="1" dirty="0" err="1"/>
              <a:t>WetSpass</a:t>
            </a:r>
            <a:r>
              <a:rPr lang="en-US" sz="3600" b="1" dirty="0"/>
              <a:t>-M model</a:t>
            </a:r>
          </a:p>
        </p:txBody>
      </p:sp>
      <p:grpSp>
        <p:nvGrpSpPr>
          <p:cNvPr id="26" name="Group 25">
            <a:extLst>
              <a:ext uri="{FF2B5EF4-FFF2-40B4-BE49-F238E27FC236}">
                <a16:creationId xmlns:a16="http://schemas.microsoft.com/office/drawing/2014/main" id="{D0E9B17F-EE3D-81DF-84FD-152699D82408}"/>
              </a:ext>
            </a:extLst>
          </p:cNvPr>
          <p:cNvGrpSpPr/>
          <p:nvPr/>
        </p:nvGrpSpPr>
        <p:grpSpPr>
          <a:xfrm>
            <a:off x="2306491" y="1234637"/>
            <a:ext cx="2369626" cy="2889357"/>
            <a:chOff x="2306491" y="1234637"/>
            <a:chExt cx="2369626" cy="2889357"/>
          </a:xfrm>
        </p:grpSpPr>
        <p:sp>
          <p:nvSpPr>
            <p:cNvPr id="8" name="TextBox 7">
              <a:extLst>
                <a:ext uri="{FF2B5EF4-FFF2-40B4-BE49-F238E27FC236}">
                  <a16:creationId xmlns:a16="http://schemas.microsoft.com/office/drawing/2014/main" id="{596A3A46-1778-068B-D97B-D93AF8699294}"/>
                </a:ext>
              </a:extLst>
            </p:cNvPr>
            <p:cNvSpPr txBox="1"/>
            <p:nvPr/>
          </p:nvSpPr>
          <p:spPr>
            <a:xfrm>
              <a:off x="2808017" y="1234637"/>
              <a:ext cx="1369939" cy="545007"/>
            </a:xfrm>
            <a:prstGeom prst="rect">
              <a:avLst/>
            </a:prstGeom>
            <a:noFill/>
          </p:spPr>
          <p:txBody>
            <a:bodyPr wrap="square">
              <a:spAutoFit/>
            </a:bodyPr>
            <a:lstStyle/>
            <a:p>
              <a:r>
                <a:rPr lang="en-US" sz="2400" b="1" dirty="0"/>
                <a:t>Inputs</a:t>
              </a:r>
            </a:p>
          </p:txBody>
        </p:sp>
        <p:sp>
          <p:nvSpPr>
            <p:cNvPr id="9" name="Rectangle: Rounded Corners 8">
              <a:extLst>
                <a:ext uri="{FF2B5EF4-FFF2-40B4-BE49-F238E27FC236}">
                  <a16:creationId xmlns:a16="http://schemas.microsoft.com/office/drawing/2014/main" id="{DDF8FD2D-9A5D-E705-BCE1-291F7E7A0309}"/>
                </a:ext>
              </a:extLst>
            </p:cNvPr>
            <p:cNvSpPr/>
            <p:nvPr/>
          </p:nvSpPr>
          <p:spPr>
            <a:xfrm>
              <a:off x="2306491" y="1773751"/>
              <a:ext cx="2369626" cy="2350243"/>
            </a:xfrm>
            <a:prstGeom prst="roundRect">
              <a:avLst/>
            </a:prstGeom>
            <a:no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2A7845DA-7023-DD0C-DEF5-BF60BABFD74E}"/>
                </a:ext>
              </a:extLst>
            </p:cNvPr>
            <p:cNvSpPr txBox="1"/>
            <p:nvPr/>
          </p:nvSpPr>
          <p:spPr>
            <a:xfrm>
              <a:off x="2461324" y="1960870"/>
              <a:ext cx="2059961" cy="1853023"/>
            </a:xfrm>
            <a:prstGeom prst="rect">
              <a:avLst/>
            </a:prstGeom>
            <a:noFill/>
          </p:spPr>
          <p:txBody>
            <a:bodyPr wrap="square">
              <a:spAutoFit/>
            </a:bodyPr>
            <a:lstStyle/>
            <a:p>
              <a:r>
                <a:rPr lang="en-US" sz="2800" dirty="0"/>
                <a:t>soil type, topography, and climate conditions.</a:t>
              </a:r>
            </a:p>
          </p:txBody>
        </p:sp>
      </p:grpSp>
      <p:grpSp>
        <p:nvGrpSpPr>
          <p:cNvPr id="27" name="Group 26">
            <a:extLst>
              <a:ext uri="{FF2B5EF4-FFF2-40B4-BE49-F238E27FC236}">
                <a16:creationId xmlns:a16="http://schemas.microsoft.com/office/drawing/2014/main" id="{B69351F2-B03E-6799-EC2A-28389A1EBFB3}"/>
              </a:ext>
            </a:extLst>
          </p:cNvPr>
          <p:cNvGrpSpPr/>
          <p:nvPr/>
        </p:nvGrpSpPr>
        <p:grpSpPr>
          <a:xfrm>
            <a:off x="4749047" y="1773751"/>
            <a:ext cx="2673682" cy="1065809"/>
            <a:chOff x="4749047" y="1773751"/>
            <a:chExt cx="2673682" cy="1065809"/>
          </a:xfrm>
        </p:grpSpPr>
        <p:sp>
          <p:nvSpPr>
            <p:cNvPr id="12" name="Arrow: Right 11">
              <a:extLst>
                <a:ext uri="{FF2B5EF4-FFF2-40B4-BE49-F238E27FC236}">
                  <a16:creationId xmlns:a16="http://schemas.microsoft.com/office/drawing/2014/main" id="{E8E8478E-27A9-05FD-BB75-470C3B0125BC}"/>
                </a:ext>
              </a:extLst>
            </p:cNvPr>
            <p:cNvSpPr/>
            <p:nvPr/>
          </p:nvSpPr>
          <p:spPr>
            <a:xfrm>
              <a:off x="4749047" y="1773751"/>
              <a:ext cx="2673682" cy="1065809"/>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34DA4B72-16DF-84DA-C29A-643F58F1DB83}"/>
                </a:ext>
              </a:extLst>
            </p:cNvPr>
            <p:cNvSpPr txBox="1"/>
            <p:nvPr/>
          </p:nvSpPr>
          <p:spPr>
            <a:xfrm>
              <a:off x="5172033" y="1960870"/>
              <a:ext cx="1827709" cy="763010"/>
            </a:xfrm>
            <a:prstGeom prst="rect">
              <a:avLst/>
            </a:prstGeom>
            <a:noFill/>
          </p:spPr>
          <p:txBody>
            <a:bodyPr wrap="square">
              <a:spAutoFit/>
            </a:bodyPr>
            <a:lstStyle/>
            <a:p>
              <a:r>
                <a:rPr lang="en-US" sz="3600" b="1" dirty="0"/>
                <a:t>IDW</a:t>
              </a:r>
              <a:r>
                <a:rPr lang="en-US" dirty="0"/>
                <a:t> </a:t>
              </a:r>
            </a:p>
          </p:txBody>
        </p:sp>
      </p:grpSp>
      <p:grpSp>
        <p:nvGrpSpPr>
          <p:cNvPr id="28" name="Group 27">
            <a:extLst>
              <a:ext uri="{FF2B5EF4-FFF2-40B4-BE49-F238E27FC236}">
                <a16:creationId xmlns:a16="http://schemas.microsoft.com/office/drawing/2014/main" id="{53150E90-FF3C-3492-EC02-AD4BD8CFAFCC}"/>
              </a:ext>
            </a:extLst>
          </p:cNvPr>
          <p:cNvGrpSpPr/>
          <p:nvPr/>
        </p:nvGrpSpPr>
        <p:grpSpPr>
          <a:xfrm>
            <a:off x="4749047" y="3058186"/>
            <a:ext cx="2673682" cy="1065809"/>
            <a:chOff x="4749047" y="3058186"/>
            <a:chExt cx="2673682" cy="1065809"/>
          </a:xfrm>
        </p:grpSpPr>
        <p:sp>
          <p:nvSpPr>
            <p:cNvPr id="13" name="Arrow: Right 12">
              <a:extLst>
                <a:ext uri="{FF2B5EF4-FFF2-40B4-BE49-F238E27FC236}">
                  <a16:creationId xmlns:a16="http://schemas.microsoft.com/office/drawing/2014/main" id="{D78589E8-693C-159E-5511-B90420DBD288}"/>
                </a:ext>
              </a:extLst>
            </p:cNvPr>
            <p:cNvSpPr/>
            <p:nvPr/>
          </p:nvSpPr>
          <p:spPr>
            <a:xfrm>
              <a:off x="4749047" y="3058186"/>
              <a:ext cx="2673682" cy="1065809"/>
            </a:xfrm>
            <a:prstGeom prst="rightArrow">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95B3DC5C-4196-7234-7581-951522280F81}"/>
                </a:ext>
              </a:extLst>
            </p:cNvPr>
            <p:cNvSpPr txBox="1"/>
            <p:nvPr/>
          </p:nvSpPr>
          <p:spPr>
            <a:xfrm>
              <a:off x="4997005" y="3318586"/>
              <a:ext cx="1827709" cy="523220"/>
            </a:xfrm>
            <a:prstGeom prst="rect">
              <a:avLst/>
            </a:prstGeom>
            <a:noFill/>
          </p:spPr>
          <p:txBody>
            <a:bodyPr wrap="square">
              <a:spAutoFit/>
            </a:bodyPr>
            <a:lstStyle/>
            <a:p>
              <a:r>
                <a:rPr lang="en-US" sz="2800" b="1" dirty="0"/>
                <a:t>IHACRES</a:t>
              </a:r>
              <a:endParaRPr lang="en-US" dirty="0"/>
            </a:p>
          </p:txBody>
        </p:sp>
      </p:grpSp>
      <p:sp>
        <p:nvSpPr>
          <p:cNvPr id="18" name="TextBox 17">
            <a:extLst>
              <a:ext uri="{FF2B5EF4-FFF2-40B4-BE49-F238E27FC236}">
                <a16:creationId xmlns:a16="http://schemas.microsoft.com/office/drawing/2014/main" id="{04A968E3-016D-42D8-78CF-3D77F9B08557}"/>
              </a:ext>
            </a:extLst>
          </p:cNvPr>
          <p:cNvSpPr txBox="1"/>
          <p:nvPr/>
        </p:nvSpPr>
        <p:spPr>
          <a:xfrm>
            <a:off x="4521285" y="1337745"/>
            <a:ext cx="3184184" cy="400109"/>
          </a:xfrm>
          <a:prstGeom prst="rect">
            <a:avLst/>
          </a:prstGeom>
          <a:noFill/>
        </p:spPr>
        <p:txBody>
          <a:bodyPr wrap="square">
            <a:spAutoFit/>
          </a:bodyPr>
          <a:lstStyle/>
          <a:p>
            <a:r>
              <a:rPr lang="en-US" sz="2000" dirty="0"/>
              <a:t>Spatial data interpolation</a:t>
            </a:r>
          </a:p>
        </p:txBody>
      </p:sp>
      <p:sp>
        <p:nvSpPr>
          <p:cNvPr id="20" name="TextBox 19">
            <a:extLst>
              <a:ext uri="{FF2B5EF4-FFF2-40B4-BE49-F238E27FC236}">
                <a16:creationId xmlns:a16="http://schemas.microsoft.com/office/drawing/2014/main" id="{F5F37354-EA45-CAE1-8D32-EE9D1D8D7404}"/>
              </a:ext>
            </a:extLst>
          </p:cNvPr>
          <p:cNvSpPr txBox="1"/>
          <p:nvPr/>
        </p:nvSpPr>
        <p:spPr>
          <a:xfrm>
            <a:off x="4521285" y="4281603"/>
            <a:ext cx="3039449" cy="707886"/>
          </a:xfrm>
          <a:prstGeom prst="rect">
            <a:avLst/>
          </a:prstGeom>
          <a:noFill/>
        </p:spPr>
        <p:txBody>
          <a:bodyPr wrap="square">
            <a:spAutoFit/>
          </a:bodyPr>
          <a:lstStyle/>
          <a:p>
            <a:r>
              <a:rPr lang="en-US" sz="2000" dirty="0"/>
              <a:t>Separate river flow into baseflow and runoff</a:t>
            </a:r>
          </a:p>
        </p:txBody>
      </p:sp>
      <p:grpSp>
        <p:nvGrpSpPr>
          <p:cNvPr id="29" name="Group 28">
            <a:extLst>
              <a:ext uri="{FF2B5EF4-FFF2-40B4-BE49-F238E27FC236}">
                <a16:creationId xmlns:a16="http://schemas.microsoft.com/office/drawing/2014/main" id="{0E8C1D95-3DD7-FBDE-B295-E2A0A95A28B4}"/>
              </a:ext>
            </a:extLst>
          </p:cNvPr>
          <p:cNvGrpSpPr/>
          <p:nvPr/>
        </p:nvGrpSpPr>
        <p:grpSpPr>
          <a:xfrm>
            <a:off x="7495659" y="1226542"/>
            <a:ext cx="2389850" cy="2897452"/>
            <a:chOff x="7495659" y="1226542"/>
            <a:chExt cx="2389850" cy="2897452"/>
          </a:xfrm>
        </p:grpSpPr>
        <p:pic>
          <p:nvPicPr>
            <p:cNvPr id="21" name="Picture 20">
              <a:extLst>
                <a:ext uri="{FF2B5EF4-FFF2-40B4-BE49-F238E27FC236}">
                  <a16:creationId xmlns:a16="http://schemas.microsoft.com/office/drawing/2014/main" id="{B61D580A-FDC1-BCD0-8EA1-7362EDDFE107}"/>
                </a:ext>
              </a:extLst>
            </p:cNvPr>
            <p:cNvPicPr>
              <a:picLocks noChangeAspect="1"/>
            </p:cNvPicPr>
            <p:nvPr/>
          </p:nvPicPr>
          <p:blipFill>
            <a:blip r:embed="rId5"/>
            <a:stretch>
              <a:fillRect/>
            </a:stretch>
          </p:blipFill>
          <p:spPr>
            <a:xfrm>
              <a:off x="7495659" y="1748950"/>
              <a:ext cx="2389850" cy="2375044"/>
            </a:xfrm>
            <a:prstGeom prst="rect">
              <a:avLst/>
            </a:prstGeom>
          </p:spPr>
        </p:pic>
        <p:sp>
          <p:nvSpPr>
            <p:cNvPr id="24" name="TextBox 23">
              <a:extLst>
                <a:ext uri="{FF2B5EF4-FFF2-40B4-BE49-F238E27FC236}">
                  <a16:creationId xmlns:a16="http://schemas.microsoft.com/office/drawing/2014/main" id="{43E15C36-6AF5-ED61-83DE-CFCB7E618225}"/>
                </a:ext>
              </a:extLst>
            </p:cNvPr>
            <p:cNvSpPr txBox="1"/>
            <p:nvPr/>
          </p:nvSpPr>
          <p:spPr>
            <a:xfrm>
              <a:off x="7560734" y="2256374"/>
              <a:ext cx="2287752" cy="1384995"/>
            </a:xfrm>
            <a:prstGeom prst="rect">
              <a:avLst/>
            </a:prstGeom>
            <a:noFill/>
          </p:spPr>
          <p:txBody>
            <a:bodyPr wrap="square">
              <a:spAutoFit/>
            </a:bodyPr>
            <a:lstStyle/>
            <a:p>
              <a:r>
                <a:rPr lang="en-US" sz="2800" dirty="0"/>
                <a:t>Estimated Groundwater Recharge</a:t>
              </a:r>
            </a:p>
          </p:txBody>
        </p:sp>
        <p:sp>
          <p:nvSpPr>
            <p:cNvPr id="25" name="TextBox 24">
              <a:extLst>
                <a:ext uri="{FF2B5EF4-FFF2-40B4-BE49-F238E27FC236}">
                  <a16:creationId xmlns:a16="http://schemas.microsoft.com/office/drawing/2014/main" id="{D0815413-B8FF-9BD6-9B49-3D634FA61670}"/>
                </a:ext>
              </a:extLst>
            </p:cNvPr>
            <p:cNvSpPr txBox="1"/>
            <p:nvPr/>
          </p:nvSpPr>
          <p:spPr>
            <a:xfrm>
              <a:off x="7971930" y="1226542"/>
              <a:ext cx="1369939" cy="461665"/>
            </a:xfrm>
            <a:prstGeom prst="rect">
              <a:avLst/>
            </a:prstGeom>
            <a:noFill/>
          </p:spPr>
          <p:txBody>
            <a:bodyPr wrap="square">
              <a:spAutoFit/>
            </a:bodyPr>
            <a:lstStyle/>
            <a:p>
              <a:r>
                <a:rPr lang="en-US" sz="2400" b="1" dirty="0"/>
                <a:t>Outputs</a:t>
              </a:r>
            </a:p>
          </p:txBody>
        </p:sp>
      </p:grpSp>
      <p:sp>
        <p:nvSpPr>
          <p:cNvPr id="30" name="TextBox 29">
            <a:extLst>
              <a:ext uri="{FF2B5EF4-FFF2-40B4-BE49-F238E27FC236}">
                <a16:creationId xmlns:a16="http://schemas.microsoft.com/office/drawing/2014/main" id="{4D591EA1-CDAB-5810-25C4-981B78E9D6CB}"/>
              </a:ext>
            </a:extLst>
          </p:cNvPr>
          <p:cNvSpPr txBox="1"/>
          <p:nvPr/>
        </p:nvSpPr>
        <p:spPr>
          <a:xfrm>
            <a:off x="0" y="4989489"/>
            <a:ext cx="1702476" cy="461665"/>
          </a:xfrm>
          <a:prstGeom prst="rect">
            <a:avLst/>
          </a:prstGeom>
          <a:noFill/>
        </p:spPr>
        <p:txBody>
          <a:bodyPr wrap="square">
            <a:spAutoFit/>
          </a:bodyPr>
          <a:lstStyle/>
          <a:p>
            <a:r>
              <a:rPr lang="en-US" sz="2400" b="1" dirty="0"/>
              <a:t>Validation:</a:t>
            </a:r>
          </a:p>
        </p:txBody>
      </p:sp>
    </p:spTree>
    <p:extLst>
      <p:ext uri="{BB962C8B-B14F-4D97-AF65-F5344CB8AC3E}">
        <p14:creationId xmlns:p14="http://schemas.microsoft.com/office/powerpoint/2010/main" val="717353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97C4A17-8C81-EF13-DA9C-41F3BAFA5DEE}"/>
              </a:ext>
            </a:extLst>
          </p:cNvPr>
          <p:cNvPicPr>
            <a:picLocks noChangeAspect="1"/>
          </p:cNvPicPr>
          <p:nvPr/>
        </p:nvPicPr>
        <p:blipFill rotWithShape="1">
          <a:blip r:embed="rId2"/>
          <a:srcRect b="64993"/>
          <a:stretch/>
        </p:blipFill>
        <p:spPr>
          <a:xfrm>
            <a:off x="9004061" y="4695404"/>
            <a:ext cx="3310853" cy="926306"/>
          </a:xfrm>
          <a:prstGeom prst="rect">
            <a:avLst/>
          </a:prstGeom>
        </p:spPr>
      </p:pic>
      <p:pic>
        <p:nvPicPr>
          <p:cNvPr id="12" name="Picture 11">
            <a:extLst>
              <a:ext uri="{FF2B5EF4-FFF2-40B4-BE49-F238E27FC236}">
                <a16:creationId xmlns:a16="http://schemas.microsoft.com/office/drawing/2014/main" id="{D0D81664-94FE-820F-1599-D653DB3BB292}"/>
              </a:ext>
            </a:extLst>
          </p:cNvPr>
          <p:cNvPicPr>
            <a:picLocks noChangeAspect="1"/>
          </p:cNvPicPr>
          <p:nvPr/>
        </p:nvPicPr>
        <p:blipFill rotWithShape="1">
          <a:blip r:embed="rId2"/>
          <a:srcRect t="66727"/>
          <a:stretch/>
        </p:blipFill>
        <p:spPr>
          <a:xfrm>
            <a:off x="9004061" y="5723991"/>
            <a:ext cx="3187939" cy="847730"/>
          </a:xfrm>
          <a:prstGeom prst="rect">
            <a:avLst/>
          </a:prstGeom>
        </p:spPr>
      </p:pic>
      <p:sp>
        <p:nvSpPr>
          <p:cNvPr id="4" name="Slide Number Placeholder 3">
            <a:extLst>
              <a:ext uri="{FF2B5EF4-FFF2-40B4-BE49-F238E27FC236}">
                <a16:creationId xmlns:a16="http://schemas.microsoft.com/office/drawing/2014/main" id="{832AF37D-5EE1-8905-199A-2B966C6D3D5A}"/>
              </a:ext>
            </a:extLst>
          </p:cNvPr>
          <p:cNvSpPr>
            <a:spLocks noGrp="1"/>
          </p:cNvSpPr>
          <p:nvPr>
            <p:ph type="sldNum" sz="quarter" idx="12"/>
          </p:nvPr>
        </p:nvSpPr>
        <p:spPr/>
        <p:txBody>
          <a:bodyPr/>
          <a:lstStyle/>
          <a:p>
            <a:fld id="{713409AE-0739-4FBB-AA0A-EC22C28F20B8}" type="slidenum">
              <a:rPr lang="en-US" smtClean="0"/>
              <a:t>7</a:t>
            </a:fld>
            <a:endParaRPr lang="en-US"/>
          </a:p>
        </p:txBody>
      </p:sp>
      <p:sp>
        <p:nvSpPr>
          <p:cNvPr id="3" name="TextBox 2">
            <a:extLst>
              <a:ext uri="{FF2B5EF4-FFF2-40B4-BE49-F238E27FC236}">
                <a16:creationId xmlns:a16="http://schemas.microsoft.com/office/drawing/2014/main" id="{F727EB06-2884-D8CD-62D0-215C0D301A42}"/>
              </a:ext>
            </a:extLst>
          </p:cNvPr>
          <p:cNvSpPr txBox="1"/>
          <p:nvPr/>
        </p:nvSpPr>
        <p:spPr>
          <a:xfrm>
            <a:off x="4268647" y="0"/>
            <a:ext cx="3654706" cy="646331"/>
          </a:xfrm>
          <a:prstGeom prst="rect">
            <a:avLst/>
          </a:prstGeom>
          <a:noFill/>
        </p:spPr>
        <p:txBody>
          <a:bodyPr wrap="square">
            <a:spAutoFit/>
          </a:bodyPr>
          <a:lstStyle/>
          <a:p>
            <a:r>
              <a:rPr lang="en-US" sz="3600" b="1" dirty="0"/>
              <a:t>MODFLOW-2005</a:t>
            </a:r>
          </a:p>
        </p:txBody>
      </p:sp>
      <p:pic>
        <p:nvPicPr>
          <p:cNvPr id="6" name="Picture 5" descr="A diagram of a system&#10;&#10;Description automatically generated">
            <a:extLst>
              <a:ext uri="{FF2B5EF4-FFF2-40B4-BE49-F238E27FC236}">
                <a16:creationId xmlns:a16="http://schemas.microsoft.com/office/drawing/2014/main" id="{DA1A13E5-4E57-91F0-E6F7-425239398A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1337" y="659902"/>
            <a:ext cx="10189325" cy="2769098"/>
          </a:xfrm>
          <a:prstGeom prst="rect">
            <a:avLst/>
          </a:prstGeom>
        </p:spPr>
      </p:pic>
      <p:sp>
        <p:nvSpPr>
          <p:cNvPr id="8" name="TextBox 7">
            <a:extLst>
              <a:ext uri="{FF2B5EF4-FFF2-40B4-BE49-F238E27FC236}">
                <a16:creationId xmlns:a16="http://schemas.microsoft.com/office/drawing/2014/main" id="{36A3F77E-302C-E95B-9B87-472C363D6167}"/>
              </a:ext>
            </a:extLst>
          </p:cNvPr>
          <p:cNvSpPr txBox="1"/>
          <p:nvPr/>
        </p:nvSpPr>
        <p:spPr>
          <a:xfrm>
            <a:off x="339754" y="3692345"/>
            <a:ext cx="5087923" cy="1200329"/>
          </a:xfrm>
          <a:prstGeom prst="rect">
            <a:avLst/>
          </a:prstGeom>
          <a:noFill/>
        </p:spPr>
        <p:txBody>
          <a:bodyPr wrap="square">
            <a:spAutoFit/>
          </a:bodyPr>
          <a:lstStyle/>
          <a:p>
            <a:pPr marL="285750" indent="-285750" algn="just">
              <a:buFont typeface="Arial" panose="020B0604020202020204" pitchFamily="34" charset="0"/>
              <a:buChar char="•"/>
            </a:pPr>
            <a:r>
              <a:rPr lang="en-US" dirty="0"/>
              <a:t>MODFLOW uses the finite differences method to solve the groundwater flow equation. The grid is created using structured, rectilinear (rectangular) grids. </a:t>
            </a:r>
          </a:p>
        </p:txBody>
      </p:sp>
      <p:sp>
        <p:nvSpPr>
          <p:cNvPr id="13" name="TextBox 12">
            <a:extLst>
              <a:ext uri="{FF2B5EF4-FFF2-40B4-BE49-F238E27FC236}">
                <a16:creationId xmlns:a16="http://schemas.microsoft.com/office/drawing/2014/main" id="{AA4CFEA3-6A65-3540-3BF8-16C90B034F8E}"/>
              </a:ext>
            </a:extLst>
          </p:cNvPr>
          <p:cNvSpPr txBox="1"/>
          <p:nvPr/>
        </p:nvSpPr>
        <p:spPr>
          <a:xfrm>
            <a:off x="8895554" y="4222817"/>
            <a:ext cx="1702476" cy="461665"/>
          </a:xfrm>
          <a:prstGeom prst="rect">
            <a:avLst/>
          </a:prstGeom>
          <a:noFill/>
        </p:spPr>
        <p:txBody>
          <a:bodyPr wrap="square">
            <a:spAutoFit/>
          </a:bodyPr>
          <a:lstStyle/>
          <a:p>
            <a:r>
              <a:rPr lang="en-US" sz="2400" b="1" dirty="0"/>
              <a:t>Validation:</a:t>
            </a:r>
          </a:p>
        </p:txBody>
      </p:sp>
      <p:sp>
        <p:nvSpPr>
          <p:cNvPr id="15" name="TextBox 14">
            <a:extLst>
              <a:ext uri="{FF2B5EF4-FFF2-40B4-BE49-F238E27FC236}">
                <a16:creationId xmlns:a16="http://schemas.microsoft.com/office/drawing/2014/main" id="{CF17D853-F217-1BF2-3BC1-087E030B7643}"/>
              </a:ext>
            </a:extLst>
          </p:cNvPr>
          <p:cNvSpPr txBox="1"/>
          <p:nvPr/>
        </p:nvSpPr>
        <p:spPr>
          <a:xfrm>
            <a:off x="339754" y="5156019"/>
            <a:ext cx="5087923" cy="923330"/>
          </a:xfrm>
          <a:prstGeom prst="rect">
            <a:avLst/>
          </a:prstGeom>
          <a:noFill/>
        </p:spPr>
        <p:txBody>
          <a:bodyPr wrap="square">
            <a:spAutoFit/>
          </a:bodyPr>
          <a:lstStyle/>
          <a:p>
            <a:pPr marL="285750" indent="-285750" algn="just">
              <a:buFont typeface="Arial" panose="020B0604020202020204" pitchFamily="34" charset="0"/>
              <a:buChar char="•"/>
            </a:pPr>
            <a:r>
              <a:rPr lang="en-US" dirty="0"/>
              <a:t>The MODFLOW-2005 model was calibrated with the help of 53 boreholes in this study so that it could have the best results.</a:t>
            </a:r>
          </a:p>
        </p:txBody>
      </p:sp>
    </p:spTree>
    <p:extLst>
      <p:ext uri="{BB962C8B-B14F-4D97-AF65-F5344CB8AC3E}">
        <p14:creationId xmlns:p14="http://schemas.microsoft.com/office/powerpoint/2010/main" val="1072624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graph of a graph showing values&#10;&#10;Description automatically generated with medium confidence">
            <a:extLst>
              <a:ext uri="{FF2B5EF4-FFF2-40B4-BE49-F238E27FC236}">
                <a16:creationId xmlns:a16="http://schemas.microsoft.com/office/drawing/2014/main" id="{860D429C-C8F2-7797-83D7-1C4D51CFD3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8321" y="3115128"/>
            <a:ext cx="4722516" cy="3742872"/>
          </a:xfrm>
          <a:prstGeom prst="rect">
            <a:avLst/>
          </a:prstGeom>
        </p:spPr>
      </p:pic>
      <p:sp>
        <p:nvSpPr>
          <p:cNvPr id="4" name="Slide Number Placeholder 3">
            <a:extLst>
              <a:ext uri="{FF2B5EF4-FFF2-40B4-BE49-F238E27FC236}">
                <a16:creationId xmlns:a16="http://schemas.microsoft.com/office/drawing/2014/main" id="{832AF37D-5EE1-8905-199A-2B966C6D3D5A}"/>
              </a:ext>
            </a:extLst>
          </p:cNvPr>
          <p:cNvSpPr>
            <a:spLocks noGrp="1"/>
          </p:cNvSpPr>
          <p:nvPr>
            <p:ph type="sldNum" sz="quarter" idx="12"/>
          </p:nvPr>
        </p:nvSpPr>
        <p:spPr/>
        <p:txBody>
          <a:bodyPr/>
          <a:lstStyle/>
          <a:p>
            <a:fld id="{713409AE-0739-4FBB-AA0A-EC22C28F20B8}" type="slidenum">
              <a:rPr lang="en-US" smtClean="0"/>
              <a:t>8</a:t>
            </a:fld>
            <a:endParaRPr lang="en-US"/>
          </a:p>
        </p:txBody>
      </p:sp>
      <p:pic>
        <p:nvPicPr>
          <p:cNvPr id="3" name="Picture 2" descr="A map of a country&#10;&#10;Description automatically generated">
            <a:extLst>
              <a:ext uri="{FF2B5EF4-FFF2-40B4-BE49-F238E27FC236}">
                <a16:creationId xmlns:a16="http://schemas.microsoft.com/office/drawing/2014/main" id="{A19347E2-DEBE-CF61-D9AE-4366EF7CF5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0762" y="136526"/>
            <a:ext cx="5018656" cy="3098198"/>
          </a:xfrm>
          <a:prstGeom prst="rect">
            <a:avLst/>
          </a:prstGeom>
        </p:spPr>
      </p:pic>
      <p:pic>
        <p:nvPicPr>
          <p:cNvPr id="6" name="Picture 5" descr="A map of the elevation of the mountain&#10;&#10;Description automatically generated with medium confidence">
            <a:extLst>
              <a:ext uri="{FF2B5EF4-FFF2-40B4-BE49-F238E27FC236}">
                <a16:creationId xmlns:a16="http://schemas.microsoft.com/office/drawing/2014/main" id="{AE952AEA-B409-EDCB-1B0E-A493D003F7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1163" y="136525"/>
            <a:ext cx="5028467" cy="3265614"/>
          </a:xfrm>
          <a:prstGeom prst="rect">
            <a:avLst/>
          </a:prstGeom>
        </p:spPr>
      </p:pic>
      <p:sp>
        <p:nvSpPr>
          <p:cNvPr id="8" name="TextBox 7">
            <a:extLst>
              <a:ext uri="{FF2B5EF4-FFF2-40B4-BE49-F238E27FC236}">
                <a16:creationId xmlns:a16="http://schemas.microsoft.com/office/drawing/2014/main" id="{9BC4136A-1F33-9E2A-CE44-EC9E6E6B4A35}"/>
              </a:ext>
            </a:extLst>
          </p:cNvPr>
          <p:cNvSpPr txBox="1"/>
          <p:nvPr/>
        </p:nvSpPr>
        <p:spPr>
          <a:xfrm>
            <a:off x="151280" y="3429000"/>
            <a:ext cx="6182908" cy="1200329"/>
          </a:xfrm>
          <a:prstGeom prst="rect">
            <a:avLst/>
          </a:prstGeom>
          <a:noFill/>
        </p:spPr>
        <p:txBody>
          <a:bodyPr wrap="square">
            <a:spAutoFit/>
          </a:bodyPr>
          <a:lstStyle/>
          <a:p>
            <a:pPr marL="342900" indent="-342900" algn="just">
              <a:buFont typeface="Arial" panose="020B0604020202020204" pitchFamily="34" charset="0"/>
              <a:buChar char="•"/>
            </a:pPr>
            <a:r>
              <a:rPr lang="en-US" sz="2400" dirty="0"/>
              <a:t> The annual groundwater recharge ranges from zero to 560 mm with a mean value of 177.66 mm/year</a:t>
            </a:r>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ED08409B-D038-2730-E21D-6F1F87E03457}"/>
                  </a:ext>
                </a:extLst>
              </p:cNvPr>
              <p:cNvSpPr txBox="1"/>
              <p:nvPr/>
            </p:nvSpPr>
            <p:spPr>
              <a:xfrm>
                <a:off x="9140448" y="5399198"/>
                <a:ext cx="1853186" cy="461665"/>
              </a:xfrm>
              <a:prstGeom prst="rect">
                <a:avLst/>
              </a:prstGeom>
              <a:noFill/>
            </p:spPr>
            <p:txBody>
              <a:bodyPr wrap="square" rtlCol="0">
                <a:spAutoFit/>
              </a:bodyPr>
              <a:lstStyle/>
              <a:p>
                <a14:m>
                  <m:oMath xmlns:m="http://schemas.openxmlformats.org/officeDocument/2006/math">
                    <m:sSup>
                      <m:sSupPr>
                        <m:ctrlPr>
                          <a:rPr lang="en-US" sz="2400" i="1" dirty="0" smtClean="0">
                            <a:latin typeface="Cambria Math" panose="02040503050406030204" pitchFamily="18" charset="0"/>
                          </a:rPr>
                        </m:ctrlPr>
                      </m:sSupPr>
                      <m:e>
                        <m:r>
                          <a:rPr lang="en-US" sz="2400" b="0" i="1" dirty="0" smtClean="0">
                            <a:latin typeface="Cambria Math" panose="02040503050406030204" pitchFamily="18" charset="0"/>
                          </a:rPr>
                          <m:t>𝑅</m:t>
                        </m:r>
                      </m:e>
                      <m:sup>
                        <m:r>
                          <a:rPr lang="en-US" sz="2400" b="0" i="1" dirty="0" smtClean="0">
                            <a:latin typeface="Cambria Math" panose="02040503050406030204" pitchFamily="18" charset="0"/>
                          </a:rPr>
                          <m:t>2</m:t>
                        </m:r>
                      </m:sup>
                    </m:sSup>
                  </m:oMath>
                </a14:m>
                <a:r>
                  <a:rPr lang="en-US" sz="2400" dirty="0"/>
                  <a:t>: 0.995</a:t>
                </a:r>
              </a:p>
            </p:txBody>
          </p:sp>
        </mc:Choice>
        <mc:Fallback>
          <p:sp>
            <p:nvSpPr>
              <p:cNvPr id="11" name="TextBox 10">
                <a:extLst>
                  <a:ext uri="{FF2B5EF4-FFF2-40B4-BE49-F238E27FC236}">
                    <a16:creationId xmlns:a16="http://schemas.microsoft.com/office/drawing/2014/main" id="{ED08409B-D038-2730-E21D-6F1F87E03457}"/>
                  </a:ext>
                </a:extLst>
              </p:cNvPr>
              <p:cNvSpPr txBox="1">
                <a:spLocks noRot="1" noChangeAspect="1" noMove="1" noResize="1" noEditPoints="1" noAdjustHandles="1" noChangeArrowheads="1" noChangeShapeType="1" noTextEdit="1"/>
              </p:cNvSpPr>
              <p:nvPr/>
            </p:nvSpPr>
            <p:spPr>
              <a:xfrm>
                <a:off x="9140448" y="5399198"/>
                <a:ext cx="1853186" cy="461665"/>
              </a:xfrm>
              <a:prstGeom prst="rect">
                <a:avLst/>
              </a:prstGeom>
              <a:blipFill>
                <a:blip r:embed="rId6"/>
                <a:stretch>
                  <a:fillRect l="-658" t="-9333" b="-32000"/>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725E7B67-DA68-73BA-5C8F-A862D257F246}"/>
              </a:ext>
            </a:extLst>
          </p:cNvPr>
          <p:cNvSpPr txBox="1"/>
          <p:nvPr/>
        </p:nvSpPr>
        <p:spPr>
          <a:xfrm>
            <a:off x="1031163" y="5214532"/>
            <a:ext cx="3776507" cy="646331"/>
          </a:xfrm>
          <a:prstGeom prst="rect">
            <a:avLst/>
          </a:prstGeom>
          <a:noFill/>
        </p:spPr>
        <p:txBody>
          <a:bodyPr wrap="square">
            <a:spAutoFit/>
          </a:bodyPr>
          <a:lstStyle/>
          <a:p>
            <a:r>
              <a:rPr lang="en-US" sz="3600" dirty="0"/>
              <a:t>Model Calibration</a:t>
            </a:r>
          </a:p>
        </p:txBody>
      </p:sp>
    </p:spTree>
    <p:extLst>
      <p:ext uri="{BB962C8B-B14F-4D97-AF65-F5344CB8AC3E}">
        <p14:creationId xmlns:p14="http://schemas.microsoft.com/office/powerpoint/2010/main" val="101904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32AF37D-5EE1-8905-199A-2B966C6D3D5A}"/>
              </a:ext>
            </a:extLst>
          </p:cNvPr>
          <p:cNvSpPr>
            <a:spLocks noGrp="1"/>
          </p:cNvSpPr>
          <p:nvPr>
            <p:ph type="sldNum" sz="quarter" idx="12"/>
          </p:nvPr>
        </p:nvSpPr>
        <p:spPr/>
        <p:txBody>
          <a:bodyPr/>
          <a:lstStyle/>
          <a:p>
            <a:fld id="{713409AE-0739-4FBB-AA0A-EC22C28F20B8}" type="slidenum">
              <a:rPr lang="en-US" smtClean="0"/>
              <a:t>9</a:t>
            </a:fld>
            <a:endParaRPr lang="en-US"/>
          </a:p>
        </p:txBody>
      </p:sp>
      <p:pic>
        <p:nvPicPr>
          <p:cNvPr id="5" name="Picture 4" descr="A table with numbers and symbols&#10;&#10;Description automatically generated">
            <a:extLst>
              <a:ext uri="{FF2B5EF4-FFF2-40B4-BE49-F238E27FC236}">
                <a16:creationId xmlns:a16="http://schemas.microsoft.com/office/drawing/2014/main" id="{8560F055-1A02-62BB-5A96-CFA710A9BA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63121"/>
            <a:ext cx="6446520" cy="2726865"/>
          </a:xfrm>
          <a:prstGeom prst="rect">
            <a:avLst/>
          </a:prstGeom>
        </p:spPr>
      </p:pic>
      <p:pic>
        <p:nvPicPr>
          <p:cNvPr id="9" name="Picture 8" descr="A table with numbers and symbols&#10;&#10;Description automatically generated">
            <a:extLst>
              <a:ext uri="{FF2B5EF4-FFF2-40B4-BE49-F238E27FC236}">
                <a16:creationId xmlns:a16="http://schemas.microsoft.com/office/drawing/2014/main" id="{4B6C8518-E5EA-E9D9-F526-BA8CA23F7AE8}"/>
              </a:ext>
            </a:extLst>
          </p:cNvPr>
          <p:cNvPicPr>
            <a:picLocks noChangeAspect="1"/>
          </p:cNvPicPr>
          <p:nvPr/>
        </p:nvPicPr>
        <p:blipFill rotWithShape="1">
          <a:blip r:embed="rId4">
            <a:extLst>
              <a:ext uri="{28A0092B-C50C-407E-A947-70E740481C1C}">
                <a14:useLocalDpi xmlns:a14="http://schemas.microsoft.com/office/drawing/2010/main" val="0"/>
              </a:ext>
            </a:extLst>
          </a:blip>
          <a:srcRect l="3009" t="3155"/>
          <a:stretch/>
        </p:blipFill>
        <p:spPr>
          <a:xfrm>
            <a:off x="6120460" y="612649"/>
            <a:ext cx="6228072" cy="2520594"/>
          </a:xfrm>
          <a:prstGeom prst="rect">
            <a:avLst/>
          </a:prstGeom>
        </p:spPr>
      </p:pic>
      <p:pic>
        <p:nvPicPr>
          <p:cNvPr id="13" name="Picture 12" descr="A table with numbers and symbols&#10;&#10;Description automatically generated">
            <a:extLst>
              <a:ext uri="{FF2B5EF4-FFF2-40B4-BE49-F238E27FC236}">
                <a16:creationId xmlns:a16="http://schemas.microsoft.com/office/drawing/2014/main" id="{4D071DBE-6A79-43AC-4293-127BDF5BB23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078510"/>
            <a:ext cx="6228072" cy="2505325"/>
          </a:xfrm>
          <a:prstGeom prst="rect">
            <a:avLst/>
          </a:prstGeom>
        </p:spPr>
      </p:pic>
    </p:spTree>
    <p:extLst>
      <p:ext uri="{BB962C8B-B14F-4D97-AF65-F5344CB8AC3E}">
        <p14:creationId xmlns:p14="http://schemas.microsoft.com/office/powerpoint/2010/main" val="3054188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843</TotalTime>
  <Words>593</Words>
  <Application>Microsoft Office PowerPoint</Application>
  <PresentationFormat>Widescreen</PresentationFormat>
  <Paragraphs>53</Paragraphs>
  <Slides>10</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Aptos Display</vt:lpstr>
      <vt:lpstr>Arial</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 f</dc:creator>
  <cp:lastModifiedBy>Arad Farahani</cp:lastModifiedBy>
  <cp:revision>5</cp:revision>
  <dcterms:created xsi:type="dcterms:W3CDTF">2024-07-11T08:15:48Z</dcterms:created>
  <dcterms:modified xsi:type="dcterms:W3CDTF">2024-07-11T22:24:29Z</dcterms:modified>
</cp:coreProperties>
</file>

<file path=docProps/thumbnail.jpeg>
</file>